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3" r:id="rId6"/>
    <p:sldId id="298" r:id="rId7"/>
    <p:sldId id="299" r:id="rId8"/>
    <p:sldId id="300" r:id="rId9"/>
    <p:sldId id="301" r:id="rId10"/>
    <p:sldId id="302" r:id="rId11"/>
    <p:sldId id="303" r:id="rId12"/>
    <p:sldId id="304" r:id="rId13"/>
    <p:sldId id="305" r:id="rId14"/>
    <p:sldId id="306" r:id="rId15"/>
    <p:sldId id="307" r:id="rId16"/>
    <p:sldId id="308" r:id="rId17"/>
    <p:sldId id="309" r:id="rId18"/>
    <p:sldId id="313" r:id="rId19"/>
    <p:sldId id="311" r:id="rId20"/>
    <p:sldId id="315" r:id="rId21"/>
    <p:sldId id="314" r:id="rId22"/>
    <p:sldId id="312" r:id="rId23"/>
    <p:sldId id="316" r:id="rId24"/>
    <p:sldId id="288" r:id="rId25"/>
  </p:sldIdLst>
  <p:sldSz cx="12192000" cy="6858000"/>
  <p:notesSz cx="12192000" cy="6858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64" autoAdjust="0"/>
  </p:normalViewPr>
  <p:slideViewPr>
    <p:cSldViewPr>
      <p:cViewPr varScale="1">
        <p:scale>
          <a:sx n="58" d="100"/>
          <a:sy n="58" d="100"/>
        </p:scale>
        <p:origin x="588" y="40"/>
      </p:cViewPr>
      <p:guideLst>
        <p:guide orient="horz" pos="2880"/>
        <p:guide pos="2160"/>
      </p:guideLst>
    </p:cSldViewPr>
  </p:slideViewPr>
  <p:outlineViewPr>
    <p:cViewPr>
      <p:scale>
        <a:sx n="33" d="100"/>
        <a:sy n="33" d="100"/>
      </p:scale>
      <p:origin x="0" y="-14460"/>
    </p:cViewPr>
  </p:outlin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sz="2400" b="0" i="0">
                <a:solidFill>
                  <a:schemeClr val="tx1"/>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Tahoma"/>
                <a:cs typeface="Tahoma"/>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2191999" cy="6857997"/>
          </a:xfrm>
          <a:prstGeom prst="rect">
            <a:avLst/>
          </a:prstGeom>
        </p:spPr>
      </p:pic>
      <p:sp>
        <p:nvSpPr>
          <p:cNvPr id="2" name="Holder 2"/>
          <p:cNvSpPr>
            <a:spLocks noGrp="1"/>
          </p:cNvSpPr>
          <p:nvPr>
            <p:ph type="title"/>
          </p:nvPr>
        </p:nvSpPr>
        <p:spPr>
          <a:xfrm>
            <a:off x="3531488" y="372617"/>
            <a:ext cx="5129022" cy="391159"/>
          </a:xfrm>
          <a:prstGeom prst="rect">
            <a:avLst/>
          </a:prstGeom>
        </p:spPr>
        <p:txBody>
          <a:bodyPr wrap="square" lIns="0" tIns="0" rIns="0" bIns="0">
            <a:spAutoFit/>
          </a:bodyPr>
          <a:lstStyle>
            <a:lvl1pPr>
              <a:defRPr sz="2400" b="1" i="0">
                <a:solidFill>
                  <a:schemeClr val="tx1"/>
                </a:solidFill>
                <a:latin typeface="Tahoma"/>
                <a:cs typeface="Tahoma"/>
              </a:defRPr>
            </a:lvl1pPr>
          </a:lstStyle>
          <a:p>
            <a:endParaRPr/>
          </a:p>
        </p:txBody>
      </p:sp>
      <p:sp>
        <p:nvSpPr>
          <p:cNvPr id="3" name="Holder 3"/>
          <p:cNvSpPr>
            <a:spLocks noGrp="1"/>
          </p:cNvSpPr>
          <p:nvPr>
            <p:ph type="body" idx="1"/>
          </p:nvPr>
        </p:nvSpPr>
        <p:spPr>
          <a:xfrm>
            <a:off x="916939" y="1748409"/>
            <a:ext cx="10359390" cy="3367404"/>
          </a:xfrm>
          <a:prstGeom prst="rect">
            <a:avLst/>
          </a:prstGeom>
        </p:spPr>
        <p:txBody>
          <a:bodyPr wrap="square" lIns="0" tIns="0" rIns="0" bIns="0">
            <a:spAutoFit/>
          </a:bodyPr>
          <a:lstStyle>
            <a:lvl1pPr>
              <a:defRPr sz="2400" b="0" i="0">
                <a:solidFill>
                  <a:schemeClr val="tx1"/>
                </a:solidFill>
                <a:latin typeface="Verdana"/>
                <a:cs typeface="Verdana"/>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8/2/2022</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‹Nº›</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6200" y="31074"/>
            <a:ext cx="12191999" cy="6857998"/>
          </a:xfrm>
          <a:prstGeom prst="rect">
            <a:avLst/>
          </a:prstGeom>
        </p:spPr>
      </p:pic>
      <p:sp>
        <p:nvSpPr>
          <p:cNvPr id="3" name="object 3"/>
          <p:cNvSpPr txBox="1">
            <a:spLocks noGrp="1"/>
          </p:cNvSpPr>
          <p:nvPr>
            <p:ph type="title"/>
          </p:nvPr>
        </p:nvSpPr>
        <p:spPr>
          <a:xfrm>
            <a:off x="1066800" y="1981200"/>
            <a:ext cx="10363200" cy="2338461"/>
          </a:xfrm>
          <a:prstGeom prst="rect">
            <a:avLst/>
          </a:prstGeom>
        </p:spPr>
        <p:txBody>
          <a:bodyPr vert="horz" wrap="square" lIns="0" tIns="106045" rIns="0" bIns="0" rtlCol="0">
            <a:spAutoFit/>
          </a:bodyPr>
          <a:lstStyle/>
          <a:p>
            <a:pPr marL="1541145" marR="5080" indent="-1529080" algn="just">
              <a:lnSpc>
                <a:spcPts val="5830"/>
              </a:lnSpc>
              <a:spcBef>
                <a:spcPts val="835"/>
              </a:spcBef>
            </a:pPr>
            <a:r>
              <a:rPr lang="es-MX" sz="4400" b="0" i="0" dirty="0">
                <a:solidFill>
                  <a:schemeClr val="tx2"/>
                </a:solidFill>
                <a:effectLst/>
                <a:latin typeface="Roboto" panose="020B0604020202020204" pitchFamily="2" charset="0"/>
              </a:rPr>
              <a:t>OPERACIÓN DE PROGRAMAS INFORMÁTICOS Y BASES DE DATOS</a:t>
            </a:r>
            <a:endParaRPr sz="5400" dirty="0">
              <a:solidFill>
                <a:schemeClr val="tx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58140" y="1163042"/>
            <a:ext cx="4998720" cy="5195821"/>
            <a:chOff x="2147316" y="1219200"/>
            <a:chExt cx="8084820" cy="4535170"/>
          </a:xfrm>
        </p:grpSpPr>
        <p:sp>
          <p:nvSpPr>
            <p:cNvPr id="3" name="object 3"/>
            <p:cNvSpPr/>
            <p:nvPr/>
          </p:nvSpPr>
          <p:spPr>
            <a:xfrm>
              <a:off x="2153412" y="1225295"/>
              <a:ext cx="8072755" cy="4523105"/>
            </a:xfrm>
            <a:custGeom>
              <a:avLst/>
              <a:gdLst/>
              <a:ahLst/>
              <a:cxnLst/>
              <a:rect l="l" t="t" r="r" b="b"/>
              <a:pathLst>
                <a:path w="8072755" h="4523105">
                  <a:moveTo>
                    <a:pt x="8072247" y="0"/>
                  </a:moveTo>
                  <a:lnTo>
                    <a:pt x="0" y="0"/>
                  </a:lnTo>
                  <a:lnTo>
                    <a:pt x="0" y="4522724"/>
                  </a:lnTo>
                  <a:lnTo>
                    <a:pt x="8072247" y="4522724"/>
                  </a:lnTo>
                  <a:lnTo>
                    <a:pt x="8072247" y="0"/>
                  </a:lnTo>
                  <a:close/>
                </a:path>
              </a:pathLst>
            </a:custGeom>
            <a:solidFill>
              <a:srgbClr val="FFFFFF"/>
            </a:solidFill>
          </p:spPr>
          <p:txBody>
            <a:bodyPr wrap="square" lIns="0" tIns="0" rIns="0" bIns="0" rtlCol="0"/>
            <a:lstStyle/>
            <a:p>
              <a:endParaRPr/>
            </a:p>
          </p:txBody>
        </p:sp>
        <p:sp>
          <p:nvSpPr>
            <p:cNvPr id="4" name="object 4"/>
            <p:cNvSpPr/>
            <p:nvPr/>
          </p:nvSpPr>
          <p:spPr>
            <a:xfrm>
              <a:off x="2153412" y="1225295"/>
              <a:ext cx="8072755" cy="4523105"/>
            </a:xfrm>
            <a:custGeom>
              <a:avLst/>
              <a:gdLst/>
              <a:ahLst/>
              <a:cxnLst/>
              <a:rect l="l" t="t" r="r" b="b"/>
              <a:pathLst>
                <a:path w="8072755" h="4523105">
                  <a:moveTo>
                    <a:pt x="0" y="4522724"/>
                  </a:moveTo>
                  <a:lnTo>
                    <a:pt x="8072247" y="4522724"/>
                  </a:lnTo>
                  <a:lnTo>
                    <a:pt x="8072247" y="0"/>
                  </a:lnTo>
                  <a:lnTo>
                    <a:pt x="0" y="0"/>
                  </a:lnTo>
                  <a:lnTo>
                    <a:pt x="0" y="4522724"/>
                  </a:lnTo>
                  <a:close/>
                </a:path>
              </a:pathLst>
            </a:custGeom>
            <a:ln w="12192">
              <a:solidFill>
                <a:srgbClr val="4470C4"/>
              </a:solidFill>
            </a:ln>
          </p:spPr>
          <p:txBody>
            <a:bodyPr wrap="square" lIns="0" tIns="0" rIns="0" bIns="0" rtlCol="0"/>
            <a:lstStyle/>
            <a:p>
              <a:endParaRPr/>
            </a:p>
          </p:txBody>
        </p:sp>
      </p:grpSp>
      <p:sp>
        <p:nvSpPr>
          <p:cNvPr id="8" name="Rectángulo: esquinas redondeadas 7">
            <a:extLst>
              <a:ext uri="{FF2B5EF4-FFF2-40B4-BE49-F238E27FC236}">
                <a16:creationId xmlns:a16="http://schemas.microsoft.com/office/drawing/2014/main" id="{549A2A24-637A-4AFB-B33C-BD0D36C1BF0A}"/>
              </a:ext>
            </a:extLst>
          </p:cNvPr>
          <p:cNvSpPr/>
          <p:nvPr/>
        </p:nvSpPr>
        <p:spPr>
          <a:xfrm>
            <a:off x="3810000" y="152401"/>
            <a:ext cx="5105400" cy="838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000" b="1" spc="-65" dirty="0">
                <a:solidFill>
                  <a:schemeClr val="tx2">
                    <a:lumMod val="75000"/>
                  </a:schemeClr>
                </a:solidFill>
                <a:latin typeface="Verdana"/>
              </a:rPr>
              <a:t>DIFERENCIA ENTRE HTML Y HTML5</a:t>
            </a:r>
            <a:endParaRPr lang="es-ES" sz="2000" dirty="0"/>
          </a:p>
        </p:txBody>
      </p:sp>
      <p:grpSp>
        <p:nvGrpSpPr>
          <p:cNvPr id="12" name="object 2"/>
          <p:cNvGrpSpPr/>
          <p:nvPr/>
        </p:nvGrpSpPr>
        <p:grpSpPr>
          <a:xfrm>
            <a:off x="5867401" y="1197734"/>
            <a:ext cx="5853119" cy="4971199"/>
            <a:chOff x="2147316" y="1219200"/>
            <a:chExt cx="8084820" cy="4535170"/>
          </a:xfrm>
        </p:grpSpPr>
        <p:sp>
          <p:nvSpPr>
            <p:cNvPr id="13" name="object 3"/>
            <p:cNvSpPr/>
            <p:nvPr/>
          </p:nvSpPr>
          <p:spPr>
            <a:xfrm>
              <a:off x="2153412" y="1225295"/>
              <a:ext cx="8072755" cy="4523105"/>
            </a:xfrm>
            <a:custGeom>
              <a:avLst/>
              <a:gdLst/>
              <a:ahLst/>
              <a:cxnLst/>
              <a:rect l="l" t="t" r="r" b="b"/>
              <a:pathLst>
                <a:path w="8072755" h="4523105">
                  <a:moveTo>
                    <a:pt x="8072247" y="0"/>
                  </a:moveTo>
                  <a:lnTo>
                    <a:pt x="0" y="0"/>
                  </a:lnTo>
                  <a:lnTo>
                    <a:pt x="0" y="4522724"/>
                  </a:lnTo>
                  <a:lnTo>
                    <a:pt x="8072247" y="4522724"/>
                  </a:lnTo>
                  <a:lnTo>
                    <a:pt x="8072247" y="0"/>
                  </a:lnTo>
                  <a:close/>
                </a:path>
              </a:pathLst>
            </a:custGeom>
            <a:solidFill>
              <a:srgbClr val="FFFFFF"/>
            </a:solidFill>
          </p:spPr>
          <p:txBody>
            <a:bodyPr wrap="square" lIns="0" tIns="0" rIns="0" bIns="0" rtlCol="0"/>
            <a:lstStyle/>
            <a:p>
              <a:endParaRPr/>
            </a:p>
          </p:txBody>
        </p:sp>
        <p:sp>
          <p:nvSpPr>
            <p:cNvPr id="14" name="object 4"/>
            <p:cNvSpPr/>
            <p:nvPr/>
          </p:nvSpPr>
          <p:spPr>
            <a:xfrm>
              <a:off x="2153412" y="1225295"/>
              <a:ext cx="8072755" cy="4523105"/>
            </a:xfrm>
            <a:custGeom>
              <a:avLst/>
              <a:gdLst/>
              <a:ahLst/>
              <a:cxnLst/>
              <a:rect l="l" t="t" r="r" b="b"/>
              <a:pathLst>
                <a:path w="8072755" h="4523105">
                  <a:moveTo>
                    <a:pt x="0" y="4522724"/>
                  </a:moveTo>
                  <a:lnTo>
                    <a:pt x="8072247" y="4522724"/>
                  </a:lnTo>
                  <a:lnTo>
                    <a:pt x="8072247" y="0"/>
                  </a:lnTo>
                  <a:lnTo>
                    <a:pt x="0" y="0"/>
                  </a:lnTo>
                  <a:lnTo>
                    <a:pt x="0" y="4522724"/>
                  </a:lnTo>
                  <a:close/>
                </a:path>
              </a:pathLst>
            </a:custGeom>
            <a:ln w="12192">
              <a:solidFill>
                <a:srgbClr val="4470C4"/>
              </a:solidFill>
            </a:ln>
          </p:spPr>
          <p:txBody>
            <a:bodyPr wrap="square" lIns="0" tIns="0" rIns="0" bIns="0" rtlCol="0"/>
            <a:lstStyle/>
            <a:p>
              <a:endParaRPr/>
            </a:p>
          </p:txBody>
        </p:sp>
      </p:grpSp>
      <p:sp>
        <p:nvSpPr>
          <p:cNvPr id="16" name="Rectángulo 15"/>
          <p:cNvSpPr/>
          <p:nvPr/>
        </p:nvSpPr>
        <p:spPr>
          <a:xfrm>
            <a:off x="5867401" y="1280550"/>
            <a:ext cx="5486400" cy="2631490"/>
          </a:xfrm>
          <a:prstGeom prst="rect">
            <a:avLst/>
          </a:prstGeom>
        </p:spPr>
        <p:txBody>
          <a:bodyPr wrap="square">
            <a:spAutoFit/>
          </a:bodyPr>
          <a:lstStyle/>
          <a:p>
            <a:r>
              <a:rPr lang="es-CO" sz="1500" b="1" dirty="0">
                <a:solidFill>
                  <a:schemeClr val="tx2"/>
                </a:solidFill>
                <a:latin typeface="Verdana" panose="020B0604030504040204" pitchFamily="34" charset="0"/>
                <a:ea typeface="Verdana" panose="020B0604030504040204" pitchFamily="34" charset="0"/>
                <a:cs typeface="Verdana" panose="020B0604030504040204" pitchFamily="34" charset="0"/>
              </a:rPr>
              <a:t>HTML5</a:t>
            </a:r>
          </a:p>
          <a:p>
            <a:endParaRPr lang="es-CO" sz="1500" dirty="0">
              <a:solidFill>
                <a:schemeClr val="tx2"/>
              </a:solidFill>
              <a:latin typeface="Verdana" panose="020B0604030504040204" pitchFamily="34" charset="0"/>
              <a:ea typeface="Verdana" panose="020B0604030504040204" pitchFamily="34" charset="0"/>
              <a:cs typeface="Verdana" panose="020B0604030504040204" pitchFamily="34" charset="0"/>
            </a:endParaRPr>
          </a:p>
          <a:p>
            <a:r>
              <a:rPr lang="es-CO" sz="1500" dirty="0">
                <a:solidFill>
                  <a:schemeClr val="tx2"/>
                </a:solidFill>
                <a:latin typeface="Verdana" panose="020B0604030504040204" pitchFamily="34" charset="0"/>
                <a:ea typeface="Verdana" panose="020B0604030504040204" pitchFamily="34" charset="0"/>
                <a:cs typeface="Verdana" panose="020B0604030504040204" pitchFamily="34" charset="0"/>
              </a:rPr>
              <a:t>Establece una serie de nuevos elementos y atributos que reflejan el uso de los sitios web modernos</a:t>
            </a:r>
          </a:p>
          <a:p>
            <a:endParaRPr lang="es-CO" sz="1500" dirty="0">
              <a:solidFill>
                <a:schemeClr val="tx2"/>
              </a:solidFill>
              <a:latin typeface="Verdana" panose="020B0604030504040204" pitchFamily="34" charset="0"/>
              <a:ea typeface="Verdana" panose="020B0604030504040204" pitchFamily="34" charset="0"/>
              <a:cs typeface="Verdana" panose="020B0604030504040204" pitchFamily="34" charset="0"/>
            </a:endParaRPr>
          </a:p>
          <a:p>
            <a:r>
              <a:rPr lang="es-CO" sz="1500" dirty="0">
                <a:solidFill>
                  <a:schemeClr val="tx2"/>
                </a:solidFill>
                <a:latin typeface="Verdana" panose="020B0604030504040204" pitchFamily="34" charset="0"/>
                <a:ea typeface="Verdana" panose="020B0604030504040204" pitchFamily="34" charset="0"/>
                <a:cs typeface="Verdana" panose="020B0604030504040204" pitchFamily="34" charset="0"/>
              </a:rPr>
              <a:t>Permite describir con mayor precisión su contenido</a:t>
            </a:r>
          </a:p>
          <a:p>
            <a:r>
              <a:rPr lang="es-CO" sz="1500" dirty="0">
                <a:solidFill>
                  <a:schemeClr val="tx2"/>
                </a:solidFill>
                <a:latin typeface="Verdana" panose="020B0604030504040204" pitchFamily="34" charset="0"/>
                <a:ea typeface="Verdana" panose="020B0604030504040204" pitchFamily="34" charset="0"/>
                <a:cs typeface="Verdana" panose="020B0604030504040204" pitchFamily="34" charset="0"/>
              </a:rPr>
              <a:t>Otorga un excelente soporte para utilizar contenido multimedia como audio y video</a:t>
            </a:r>
          </a:p>
          <a:p>
            <a:endParaRPr lang="es-CO" sz="1500" dirty="0">
              <a:solidFill>
                <a:schemeClr val="tx2"/>
              </a:solidFill>
              <a:latin typeface="Verdana" panose="020B0604030504040204" pitchFamily="34" charset="0"/>
              <a:ea typeface="Verdana" panose="020B0604030504040204" pitchFamily="34" charset="0"/>
              <a:cs typeface="Verdana" panose="020B0604030504040204" pitchFamily="34" charset="0"/>
            </a:endParaRPr>
          </a:p>
          <a:p>
            <a:r>
              <a:rPr lang="es-CO" sz="1500" dirty="0">
                <a:solidFill>
                  <a:schemeClr val="tx2"/>
                </a:solidFill>
                <a:latin typeface="Verdana" panose="020B0604030504040204" pitchFamily="34" charset="0"/>
                <a:ea typeface="Verdana" panose="020B0604030504040204" pitchFamily="34" charset="0"/>
                <a:cs typeface="Verdana" panose="020B0604030504040204" pitchFamily="34" charset="0"/>
              </a:rPr>
              <a:t>Permite comunicarse con los servidores de diferentes maneras</a:t>
            </a:r>
          </a:p>
        </p:txBody>
      </p:sp>
      <p:sp>
        <p:nvSpPr>
          <p:cNvPr id="6" name="Rectángulo 5"/>
          <p:cNvSpPr/>
          <p:nvPr/>
        </p:nvSpPr>
        <p:spPr>
          <a:xfrm>
            <a:off x="495339" y="1280550"/>
            <a:ext cx="4724400" cy="3323987"/>
          </a:xfrm>
          <a:prstGeom prst="rect">
            <a:avLst/>
          </a:prstGeom>
        </p:spPr>
        <p:txBody>
          <a:bodyPr wrap="square">
            <a:spAutoFit/>
          </a:bodyPr>
          <a:lstStyle/>
          <a:p>
            <a:r>
              <a:rPr lang="es-CO" sz="1500" b="1" dirty="0">
                <a:solidFill>
                  <a:schemeClr val="tx2"/>
                </a:solidFill>
                <a:latin typeface="Verdana" panose="020B0604030504040204" pitchFamily="34" charset="0"/>
                <a:ea typeface="Verdana" panose="020B0604030504040204" pitchFamily="34" charset="0"/>
                <a:cs typeface="Verdana" panose="020B0604030504040204" pitchFamily="34" charset="0"/>
              </a:rPr>
              <a:t>HTML</a:t>
            </a:r>
          </a:p>
          <a:p>
            <a:endParaRPr lang="es-CO" sz="1500" dirty="0">
              <a:solidFill>
                <a:schemeClr val="tx2"/>
              </a:solidFill>
              <a:latin typeface="Verdana" panose="020B0604030504040204" pitchFamily="34" charset="0"/>
              <a:ea typeface="Verdana" panose="020B0604030504040204" pitchFamily="34" charset="0"/>
              <a:cs typeface="Verdana" panose="020B0604030504040204" pitchFamily="34" charset="0"/>
            </a:endParaRPr>
          </a:p>
          <a:p>
            <a:pPr algn="just"/>
            <a:r>
              <a:rPr lang="es-CO" sz="1500" dirty="0">
                <a:solidFill>
                  <a:schemeClr val="tx2"/>
                </a:solidFill>
                <a:latin typeface="Verdana" panose="020B0604030504040204" pitchFamily="34" charset="0"/>
                <a:ea typeface="Verdana" panose="020B0604030504040204" pitchFamily="34" charset="0"/>
                <a:cs typeface="Verdana" panose="020B0604030504040204" pitchFamily="34" charset="0"/>
              </a:rPr>
              <a:t>Es un lenguaje nativo, independiente  de plugins de terceros, es un código abierto</a:t>
            </a:r>
          </a:p>
          <a:p>
            <a:pPr algn="just"/>
            <a:endParaRPr lang="es-CO" sz="1500" dirty="0">
              <a:solidFill>
                <a:schemeClr val="tx2"/>
              </a:solidFill>
              <a:latin typeface="Verdana" panose="020B0604030504040204" pitchFamily="34" charset="0"/>
              <a:ea typeface="Verdana" panose="020B0604030504040204" pitchFamily="34" charset="0"/>
              <a:cs typeface="Verdana" panose="020B0604030504040204" pitchFamily="34" charset="0"/>
            </a:endParaRPr>
          </a:p>
          <a:p>
            <a:pPr algn="just"/>
            <a:r>
              <a:rPr lang="es-CO" sz="1500" dirty="0">
                <a:solidFill>
                  <a:schemeClr val="tx2"/>
                </a:solidFill>
                <a:latin typeface="Verdana" panose="020B0604030504040204" pitchFamily="34" charset="0"/>
                <a:ea typeface="Verdana" panose="020B0604030504040204" pitchFamily="34" charset="0"/>
                <a:cs typeface="Verdana" panose="020B0604030504040204" pitchFamily="34" charset="0"/>
              </a:rPr>
              <a:t>Es semántico, con etiquetas que permiten clasificar y ordenar en distintos y estructurar el contenido</a:t>
            </a:r>
          </a:p>
          <a:p>
            <a:pPr algn="just"/>
            <a:endParaRPr lang="es-CO" sz="1500" dirty="0">
              <a:solidFill>
                <a:schemeClr val="tx2"/>
              </a:solidFill>
              <a:latin typeface="Verdana" panose="020B0604030504040204" pitchFamily="34" charset="0"/>
              <a:ea typeface="Verdana" panose="020B0604030504040204" pitchFamily="34" charset="0"/>
              <a:cs typeface="Verdana" panose="020B0604030504040204" pitchFamily="34" charset="0"/>
            </a:endParaRPr>
          </a:p>
          <a:p>
            <a:pPr algn="just"/>
            <a:r>
              <a:rPr lang="es-CO" sz="1500" dirty="0">
                <a:solidFill>
                  <a:schemeClr val="tx2"/>
                </a:solidFill>
                <a:latin typeface="Verdana" panose="020B0604030504040204" pitchFamily="34" charset="0"/>
                <a:ea typeface="Verdana" panose="020B0604030504040204" pitchFamily="34" charset="0"/>
                <a:cs typeface="Verdana" panose="020B0604030504040204" pitchFamily="34" charset="0"/>
              </a:rPr>
              <a:t>El código es mas simple lo que permite que la pagina sea mas ligera, cargue mas rápido</a:t>
            </a:r>
          </a:p>
          <a:p>
            <a:pPr algn="just"/>
            <a:r>
              <a:rPr lang="es-CO" sz="1500" dirty="0">
                <a:solidFill>
                  <a:schemeClr val="tx2"/>
                </a:solidFill>
                <a:latin typeface="Verdana" panose="020B0604030504040204" pitchFamily="34" charset="0"/>
                <a:ea typeface="Verdana" panose="020B0604030504040204" pitchFamily="34" charset="0"/>
                <a:cs typeface="Verdana" panose="020B0604030504040204" pitchFamily="34" charset="0"/>
              </a:rPr>
              <a:t>Ofrece una mayor compatibilidad con los navegadores de dispositivos móviles</a:t>
            </a:r>
          </a:p>
          <a:p>
            <a:pPr algn="just"/>
            <a:endParaRPr lang="es-CO" sz="1500" dirty="0">
              <a:solidFill>
                <a:schemeClr val="tx2"/>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790109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147316" y="1219200"/>
            <a:ext cx="8084820" cy="4535170"/>
            <a:chOff x="2147316" y="1219200"/>
            <a:chExt cx="8084820" cy="4535170"/>
          </a:xfrm>
        </p:grpSpPr>
        <p:sp>
          <p:nvSpPr>
            <p:cNvPr id="3" name="object 3"/>
            <p:cNvSpPr/>
            <p:nvPr/>
          </p:nvSpPr>
          <p:spPr>
            <a:xfrm>
              <a:off x="2153412" y="1225295"/>
              <a:ext cx="8072755" cy="4523105"/>
            </a:xfrm>
            <a:custGeom>
              <a:avLst/>
              <a:gdLst/>
              <a:ahLst/>
              <a:cxnLst/>
              <a:rect l="l" t="t" r="r" b="b"/>
              <a:pathLst>
                <a:path w="8072755" h="4523105">
                  <a:moveTo>
                    <a:pt x="8072247" y="0"/>
                  </a:moveTo>
                  <a:lnTo>
                    <a:pt x="0" y="0"/>
                  </a:lnTo>
                  <a:lnTo>
                    <a:pt x="0" y="4522724"/>
                  </a:lnTo>
                  <a:lnTo>
                    <a:pt x="8072247" y="4522724"/>
                  </a:lnTo>
                  <a:lnTo>
                    <a:pt x="8072247" y="0"/>
                  </a:lnTo>
                  <a:close/>
                </a:path>
              </a:pathLst>
            </a:custGeom>
            <a:solidFill>
              <a:srgbClr val="FFFFFF"/>
            </a:solidFill>
          </p:spPr>
          <p:txBody>
            <a:bodyPr wrap="square" lIns="0" tIns="0" rIns="0" bIns="0" rtlCol="0"/>
            <a:lstStyle/>
            <a:p>
              <a:endParaRPr/>
            </a:p>
          </p:txBody>
        </p:sp>
        <p:sp>
          <p:nvSpPr>
            <p:cNvPr id="4" name="object 4"/>
            <p:cNvSpPr/>
            <p:nvPr/>
          </p:nvSpPr>
          <p:spPr>
            <a:xfrm>
              <a:off x="2153412" y="1225295"/>
              <a:ext cx="8072755" cy="4523105"/>
            </a:xfrm>
            <a:custGeom>
              <a:avLst/>
              <a:gdLst/>
              <a:ahLst/>
              <a:cxnLst/>
              <a:rect l="l" t="t" r="r" b="b"/>
              <a:pathLst>
                <a:path w="8072755" h="4523105">
                  <a:moveTo>
                    <a:pt x="0" y="4522724"/>
                  </a:moveTo>
                  <a:lnTo>
                    <a:pt x="8072247" y="4522724"/>
                  </a:lnTo>
                  <a:lnTo>
                    <a:pt x="8072247" y="0"/>
                  </a:lnTo>
                  <a:lnTo>
                    <a:pt x="0" y="0"/>
                  </a:lnTo>
                  <a:lnTo>
                    <a:pt x="0" y="4522724"/>
                  </a:lnTo>
                  <a:close/>
                </a:path>
              </a:pathLst>
            </a:custGeom>
            <a:ln w="12192">
              <a:solidFill>
                <a:srgbClr val="4470C4"/>
              </a:solidFill>
            </a:ln>
          </p:spPr>
          <p:txBody>
            <a:bodyPr wrap="square" lIns="0" tIns="0" rIns="0" bIns="0" rtlCol="0"/>
            <a:lstStyle/>
            <a:p>
              <a:endParaRPr/>
            </a:p>
          </p:txBody>
        </p:sp>
      </p:grpSp>
      <p:sp>
        <p:nvSpPr>
          <p:cNvPr id="8" name="Rectángulo: esquinas redondeadas 7">
            <a:extLst>
              <a:ext uri="{FF2B5EF4-FFF2-40B4-BE49-F238E27FC236}">
                <a16:creationId xmlns:a16="http://schemas.microsoft.com/office/drawing/2014/main" id="{549A2A24-637A-4AFB-B33C-BD0D36C1BF0A}"/>
              </a:ext>
            </a:extLst>
          </p:cNvPr>
          <p:cNvSpPr/>
          <p:nvPr/>
        </p:nvSpPr>
        <p:spPr>
          <a:xfrm>
            <a:off x="3810000" y="152401"/>
            <a:ext cx="4724400" cy="838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spc="-65" dirty="0">
                <a:solidFill>
                  <a:schemeClr val="tx2">
                    <a:lumMod val="75000"/>
                  </a:schemeClr>
                </a:solidFill>
                <a:latin typeface="Verdana"/>
              </a:rPr>
              <a:t>ETIQUETAS</a:t>
            </a:r>
            <a:endParaRPr lang="es-ES" dirty="0"/>
          </a:p>
        </p:txBody>
      </p:sp>
      <p:sp>
        <p:nvSpPr>
          <p:cNvPr id="6" name="Rectángulo 5"/>
          <p:cNvSpPr/>
          <p:nvPr/>
        </p:nvSpPr>
        <p:spPr>
          <a:xfrm>
            <a:off x="3124200" y="1470306"/>
            <a:ext cx="6096000" cy="3785652"/>
          </a:xfrm>
          <a:prstGeom prst="rect">
            <a:avLst/>
          </a:prstGeom>
        </p:spPr>
        <p:txBody>
          <a:bodyPr>
            <a:spAutoFit/>
          </a:bodyPr>
          <a:lstStyle/>
          <a:p>
            <a:pPr algn="just"/>
            <a:r>
              <a:rPr lang="es-CO" sz="1600" dirty="0">
                <a:solidFill>
                  <a:schemeClr val="tx2"/>
                </a:solidFill>
                <a:latin typeface="Verdana" panose="020B0604030504040204" pitchFamily="34" charset="0"/>
                <a:ea typeface="Verdana" panose="020B0604030504040204" pitchFamily="34" charset="0"/>
                <a:cs typeface="Verdana" panose="020B0604030504040204" pitchFamily="34" charset="0"/>
              </a:rPr>
              <a:t>La gran mayoría de las etiquetas están compuestas por:</a:t>
            </a:r>
          </a:p>
          <a:p>
            <a:pPr marL="342900" indent="-342900" algn="just">
              <a:buAutoNum type="arabicPeriod"/>
            </a:pPr>
            <a:r>
              <a:rPr lang="es-CO" sz="1600" dirty="0">
                <a:solidFill>
                  <a:schemeClr val="tx2"/>
                </a:solidFill>
                <a:latin typeface="Verdana" panose="020B0604030504040204" pitchFamily="34" charset="0"/>
                <a:ea typeface="Verdana" panose="020B0604030504040204" pitchFamily="34" charset="0"/>
                <a:cs typeface="Verdana" panose="020B0604030504040204" pitchFamily="34" charset="0"/>
              </a:rPr>
              <a:t>Apertura</a:t>
            </a:r>
          </a:p>
          <a:p>
            <a:pPr marL="342900" indent="-342900" algn="just">
              <a:buAutoNum type="arabicPeriod"/>
            </a:pPr>
            <a:r>
              <a:rPr lang="es-CO" sz="1600" dirty="0">
                <a:solidFill>
                  <a:schemeClr val="tx2"/>
                </a:solidFill>
                <a:latin typeface="Verdana" panose="020B0604030504040204" pitchFamily="34" charset="0"/>
                <a:ea typeface="Verdana" panose="020B0604030504040204" pitchFamily="34" charset="0"/>
                <a:cs typeface="Verdana" panose="020B0604030504040204" pitchFamily="34" charset="0"/>
              </a:rPr>
              <a:t>Atributo</a:t>
            </a:r>
          </a:p>
          <a:p>
            <a:pPr marL="342900" indent="-342900" algn="just">
              <a:buAutoNum type="arabicPeriod"/>
            </a:pPr>
            <a:r>
              <a:rPr lang="es-CO" sz="1600" dirty="0">
                <a:solidFill>
                  <a:schemeClr val="tx2"/>
                </a:solidFill>
                <a:latin typeface="Verdana" panose="020B0604030504040204" pitchFamily="34" charset="0"/>
                <a:ea typeface="Verdana" panose="020B0604030504040204" pitchFamily="34" charset="0"/>
                <a:cs typeface="Verdana" panose="020B0604030504040204" pitchFamily="34" charset="0"/>
              </a:rPr>
              <a:t>Valor</a:t>
            </a:r>
          </a:p>
          <a:p>
            <a:pPr marL="342900" indent="-342900" algn="just">
              <a:buAutoNum type="arabicPeriod"/>
            </a:pPr>
            <a:r>
              <a:rPr lang="es-CO" sz="1600" dirty="0">
                <a:solidFill>
                  <a:schemeClr val="tx2"/>
                </a:solidFill>
                <a:latin typeface="Verdana" panose="020B0604030504040204" pitchFamily="34" charset="0"/>
                <a:ea typeface="Verdana" panose="020B0604030504040204" pitchFamily="34" charset="0"/>
                <a:cs typeface="Verdana" panose="020B0604030504040204" pitchFamily="34" charset="0"/>
              </a:rPr>
              <a:t>Contenido</a:t>
            </a:r>
          </a:p>
          <a:p>
            <a:pPr marL="342900" indent="-342900" algn="just">
              <a:buAutoNum type="arabicPeriod"/>
            </a:pPr>
            <a:r>
              <a:rPr lang="es-CO" sz="1600" dirty="0">
                <a:solidFill>
                  <a:schemeClr val="tx2"/>
                </a:solidFill>
                <a:latin typeface="Verdana" panose="020B0604030504040204" pitchFamily="34" charset="0"/>
                <a:ea typeface="Verdana" panose="020B0604030504040204" pitchFamily="34" charset="0"/>
                <a:cs typeface="Verdana" panose="020B0604030504040204" pitchFamily="34" charset="0"/>
              </a:rPr>
              <a:t>Cierre</a:t>
            </a:r>
          </a:p>
          <a:p>
            <a:pPr marL="342900" indent="-342900" algn="just">
              <a:buAutoNum type="arabicPeriod"/>
            </a:pPr>
            <a:endParaRPr lang="es-CO" sz="1600" dirty="0">
              <a:solidFill>
                <a:schemeClr val="tx2"/>
              </a:solidFill>
              <a:latin typeface="Verdana" panose="020B0604030504040204" pitchFamily="34" charset="0"/>
              <a:ea typeface="Verdana" panose="020B0604030504040204" pitchFamily="34" charset="0"/>
              <a:cs typeface="Verdana" panose="020B0604030504040204" pitchFamily="34" charset="0"/>
            </a:endParaRPr>
          </a:p>
          <a:p>
            <a:pPr marL="285750" indent="-285750" algn="just">
              <a:buFont typeface="Arial" panose="020B0604020202020204" pitchFamily="34" charset="0"/>
              <a:buChar char="•"/>
            </a:pPr>
            <a:r>
              <a:rPr lang="es-CO" sz="1600" dirty="0">
                <a:solidFill>
                  <a:schemeClr val="tx2"/>
                </a:solidFill>
                <a:latin typeface="Verdana" panose="020B0604030504040204" pitchFamily="34" charset="0"/>
                <a:ea typeface="Verdana" panose="020B0604030504040204" pitchFamily="34" charset="0"/>
                <a:cs typeface="Verdana" panose="020B0604030504040204" pitchFamily="34" charset="0"/>
              </a:rPr>
              <a:t>La apertura y el cierre siempre llevan el nombre de la etiqueta HTML que se usara y sirve para delimitar el contenido de la misma.</a:t>
            </a:r>
          </a:p>
          <a:p>
            <a:pPr marL="285750" indent="-285750" algn="just">
              <a:buFont typeface="Arial" panose="020B0604020202020204" pitchFamily="34" charset="0"/>
              <a:buChar char="•"/>
            </a:pPr>
            <a:r>
              <a:rPr lang="es-CO" sz="1600" dirty="0">
                <a:solidFill>
                  <a:schemeClr val="tx2"/>
                </a:solidFill>
                <a:latin typeface="Verdana" panose="020B0604030504040204" pitchFamily="34" charset="0"/>
                <a:ea typeface="Verdana" panose="020B0604030504040204" pitchFamily="34" charset="0"/>
                <a:cs typeface="Verdana" panose="020B0604030504040204" pitchFamily="34" charset="0"/>
              </a:rPr>
              <a:t>El atributo son distintos ingredientes o modificaciones que se pueden hacer en la etiqueta como un ID, eventos o modificar el aspecto visual</a:t>
            </a:r>
          </a:p>
          <a:p>
            <a:pPr marL="285750" indent="-285750" algn="just">
              <a:buFont typeface="Arial" panose="020B0604020202020204" pitchFamily="34" charset="0"/>
              <a:buChar char="•"/>
            </a:pPr>
            <a:r>
              <a:rPr lang="es-CO" sz="1600" dirty="0">
                <a:solidFill>
                  <a:schemeClr val="tx2"/>
                </a:solidFill>
                <a:latin typeface="Verdana" panose="020B0604030504040204" pitchFamily="34" charset="0"/>
                <a:ea typeface="Verdana" panose="020B0604030504040204" pitchFamily="34" charset="0"/>
                <a:cs typeface="Verdana" panose="020B0604030504040204" pitchFamily="34" charset="0"/>
              </a:rPr>
              <a:t>El contenido es la información que se debe afectar por la etiqueta y sus atributos</a:t>
            </a:r>
          </a:p>
        </p:txBody>
      </p:sp>
    </p:spTree>
    <p:extLst>
      <p:ext uri="{BB962C8B-B14F-4D97-AF65-F5344CB8AC3E}">
        <p14:creationId xmlns:p14="http://schemas.microsoft.com/office/powerpoint/2010/main" val="1916557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153412" y="1225447"/>
            <a:ext cx="8072755" cy="4635834"/>
            <a:chOff x="2153412" y="1225295"/>
            <a:chExt cx="8072755" cy="4523105"/>
          </a:xfrm>
        </p:grpSpPr>
        <p:sp>
          <p:nvSpPr>
            <p:cNvPr id="3" name="object 3"/>
            <p:cNvSpPr/>
            <p:nvPr/>
          </p:nvSpPr>
          <p:spPr>
            <a:xfrm>
              <a:off x="2153412" y="1225296"/>
              <a:ext cx="8072755" cy="809460"/>
            </a:xfrm>
            <a:custGeom>
              <a:avLst/>
              <a:gdLst/>
              <a:ahLst/>
              <a:cxnLst/>
              <a:rect l="l" t="t" r="r" b="b"/>
              <a:pathLst>
                <a:path w="8072755" h="4523105">
                  <a:moveTo>
                    <a:pt x="8072247" y="0"/>
                  </a:moveTo>
                  <a:lnTo>
                    <a:pt x="0" y="0"/>
                  </a:lnTo>
                  <a:lnTo>
                    <a:pt x="0" y="4522724"/>
                  </a:lnTo>
                  <a:lnTo>
                    <a:pt x="8072247" y="4522724"/>
                  </a:lnTo>
                  <a:lnTo>
                    <a:pt x="8072247" y="0"/>
                  </a:lnTo>
                  <a:close/>
                </a:path>
              </a:pathLst>
            </a:custGeom>
            <a:solidFill>
              <a:srgbClr val="FFFFFF"/>
            </a:solidFill>
          </p:spPr>
          <p:txBody>
            <a:bodyPr wrap="square" lIns="0" tIns="0" rIns="0" bIns="0" rtlCol="0"/>
            <a:lstStyle/>
            <a:p>
              <a:endParaRPr/>
            </a:p>
          </p:txBody>
        </p:sp>
        <p:sp>
          <p:nvSpPr>
            <p:cNvPr id="4" name="object 4"/>
            <p:cNvSpPr/>
            <p:nvPr/>
          </p:nvSpPr>
          <p:spPr>
            <a:xfrm>
              <a:off x="2153412" y="1225295"/>
              <a:ext cx="8072755" cy="4523105"/>
            </a:xfrm>
            <a:custGeom>
              <a:avLst/>
              <a:gdLst/>
              <a:ahLst/>
              <a:cxnLst/>
              <a:rect l="l" t="t" r="r" b="b"/>
              <a:pathLst>
                <a:path w="8072755" h="4523105">
                  <a:moveTo>
                    <a:pt x="0" y="4522724"/>
                  </a:moveTo>
                  <a:lnTo>
                    <a:pt x="8072247" y="4522724"/>
                  </a:lnTo>
                  <a:lnTo>
                    <a:pt x="8072247" y="0"/>
                  </a:lnTo>
                  <a:lnTo>
                    <a:pt x="0" y="0"/>
                  </a:lnTo>
                  <a:lnTo>
                    <a:pt x="0" y="4522724"/>
                  </a:lnTo>
                  <a:close/>
                </a:path>
              </a:pathLst>
            </a:custGeom>
            <a:ln w="12192">
              <a:solidFill>
                <a:srgbClr val="4470C4"/>
              </a:solidFill>
            </a:ln>
          </p:spPr>
          <p:txBody>
            <a:bodyPr wrap="square" lIns="0" tIns="0" rIns="0" bIns="0" rtlCol="0"/>
            <a:lstStyle/>
            <a:p>
              <a:endParaRPr/>
            </a:p>
          </p:txBody>
        </p:sp>
      </p:grpSp>
      <p:sp>
        <p:nvSpPr>
          <p:cNvPr id="8" name="Rectángulo: esquinas redondeadas 7">
            <a:extLst>
              <a:ext uri="{FF2B5EF4-FFF2-40B4-BE49-F238E27FC236}">
                <a16:creationId xmlns:a16="http://schemas.microsoft.com/office/drawing/2014/main" id="{549A2A24-637A-4AFB-B33C-BD0D36C1BF0A}"/>
              </a:ext>
            </a:extLst>
          </p:cNvPr>
          <p:cNvSpPr/>
          <p:nvPr/>
        </p:nvSpPr>
        <p:spPr>
          <a:xfrm>
            <a:off x="3810000" y="152401"/>
            <a:ext cx="4724400" cy="838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spc="-65" dirty="0">
                <a:solidFill>
                  <a:schemeClr val="tx2">
                    <a:lumMod val="75000"/>
                  </a:schemeClr>
                </a:solidFill>
                <a:latin typeface="Verdana"/>
              </a:rPr>
              <a:t>ETIQUETAS BASE</a:t>
            </a:r>
            <a:endParaRPr lang="es-ES" dirty="0"/>
          </a:p>
        </p:txBody>
      </p:sp>
      <p:sp>
        <p:nvSpPr>
          <p:cNvPr id="6" name="Rectángulo 5"/>
          <p:cNvSpPr/>
          <p:nvPr/>
        </p:nvSpPr>
        <p:spPr>
          <a:xfrm>
            <a:off x="3124200" y="1470306"/>
            <a:ext cx="6096000" cy="584775"/>
          </a:xfrm>
          <a:prstGeom prst="rect">
            <a:avLst/>
          </a:prstGeom>
        </p:spPr>
        <p:txBody>
          <a:bodyPr>
            <a:spAutoFit/>
          </a:bodyPr>
          <a:lstStyle/>
          <a:p>
            <a:pPr algn="just"/>
            <a:r>
              <a:rPr lang="es-CO" sz="1600" dirty="0">
                <a:solidFill>
                  <a:schemeClr val="tx2"/>
                </a:solidFill>
                <a:latin typeface="Verdana" panose="020B0604030504040204" pitchFamily="34" charset="0"/>
                <a:ea typeface="Verdana" panose="020B0604030504040204" pitchFamily="34" charset="0"/>
                <a:cs typeface="Verdana" panose="020B0604030504040204" pitchFamily="34" charset="0"/>
              </a:rPr>
              <a:t>Son las primeras etiquetas que se usan al crear el archivo HTML</a:t>
            </a:r>
          </a:p>
        </p:txBody>
      </p:sp>
      <p:graphicFrame>
        <p:nvGraphicFramePr>
          <p:cNvPr id="9" name="Tabla 8"/>
          <p:cNvGraphicFramePr>
            <a:graphicFrameLocks noGrp="1"/>
          </p:cNvGraphicFramePr>
          <p:nvPr>
            <p:extLst>
              <p:ext uri="{D42A27DB-BD31-4B8C-83A1-F6EECF244321}">
                <p14:modId xmlns:p14="http://schemas.microsoft.com/office/powerpoint/2010/main" val="3128315532"/>
              </p:ext>
            </p:extLst>
          </p:nvPr>
        </p:nvGraphicFramePr>
        <p:xfrm>
          <a:off x="3276600" y="2103981"/>
          <a:ext cx="6273801" cy="3708400"/>
        </p:xfrm>
        <a:graphic>
          <a:graphicData uri="http://schemas.openxmlformats.org/drawingml/2006/table">
            <a:tbl>
              <a:tblPr firstRow="1" bandRow="1">
                <a:tableStyleId>{5C22544A-7EE6-4342-B048-85BDC9FD1C3A}</a:tableStyleId>
              </a:tblPr>
              <a:tblGrid>
                <a:gridCol w="1490028">
                  <a:extLst>
                    <a:ext uri="{9D8B030D-6E8A-4147-A177-3AD203B41FA5}">
                      <a16:colId xmlns:a16="http://schemas.microsoft.com/office/drawing/2014/main" val="2631261764"/>
                    </a:ext>
                  </a:extLst>
                </a:gridCol>
                <a:gridCol w="4783773">
                  <a:extLst>
                    <a:ext uri="{9D8B030D-6E8A-4147-A177-3AD203B41FA5}">
                      <a16:colId xmlns:a16="http://schemas.microsoft.com/office/drawing/2014/main" val="214438921"/>
                    </a:ext>
                  </a:extLst>
                </a:gridCol>
              </a:tblGrid>
              <a:tr h="370840">
                <a:tc>
                  <a:txBody>
                    <a:bodyPr/>
                    <a:lstStyle/>
                    <a:p>
                      <a:r>
                        <a:rPr lang="es-CO" dirty="0"/>
                        <a:t>ETIQUETA</a:t>
                      </a:r>
                    </a:p>
                  </a:txBody>
                  <a:tcPr/>
                </a:tc>
                <a:tc>
                  <a:txBody>
                    <a:bodyPr/>
                    <a:lstStyle/>
                    <a:p>
                      <a:r>
                        <a:rPr lang="es-CO" dirty="0"/>
                        <a:t>DESCRIPCION</a:t>
                      </a:r>
                    </a:p>
                  </a:txBody>
                  <a:tcPr/>
                </a:tc>
                <a:extLst>
                  <a:ext uri="{0D108BD9-81ED-4DB2-BD59-A6C34878D82A}">
                    <a16:rowId xmlns:a16="http://schemas.microsoft.com/office/drawing/2014/main" val="2732812642"/>
                  </a:ext>
                </a:extLst>
              </a:tr>
              <a:tr h="370840">
                <a:tc>
                  <a:txBody>
                    <a:bodyPr/>
                    <a:lstStyle/>
                    <a:p>
                      <a:r>
                        <a:rPr lang="es-CO" dirty="0"/>
                        <a:t>&lt;!Doctype&gt;</a:t>
                      </a:r>
                    </a:p>
                  </a:txBody>
                  <a:tcPr/>
                </a:tc>
                <a:tc>
                  <a:txBody>
                    <a:bodyPr/>
                    <a:lstStyle/>
                    <a:p>
                      <a:r>
                        <a:rPr lang="es-CO" dirty="0"/>
                        <a:t>INDICA LA VERSION</a:t>
                      </a:r>
                      <a:r>
                        <a:rPr lang="es-CO" baseline="0" dirty="0"/>
                        <a:t> DE HTML</a:t>
                      </a:r>
                      <a:endParaRPr lang="es-CO" dirty="0"/>
                    </a:p>
                  </a:txBody>
                  <a:tcPr/>
                </a:tc>
                <a:extLst>
                  <a:ext uri="{0D108BD9-81ED-4DB2-BD59-A6C34878D82A}">
                    <a16:rowId xmlns:a16="http://schemas.microsoft.com/office/drawing/2014/main" val="3942294592"/>
                  </a:ext>
                </a:extLst>
              </a:tr>
              <a:tr h="370840">
                <a:tc>
                  <a:txBody>
                    <a:bodyPr/>
                    <a:lstStyle/>
                    <a:p>
                      <a:r>
                        <a:rPr lang="es-CO" dirty="0"/>
                        <a:t>&lt;html&gt;</a:t>
                      </a:r>
                    </a:p>
                  </a:txBody>
                  <a:tcPr/>
                </a:tc>
                <a:tc>
                  <a:txBody>
                    <a:bodyPr/>
                    <a:lstStyle/>
                    <a:p>
                      <a:r>
                        <a:rPr lang="es-CO" dirty="0"/>
                        <a:t>ES LA RAIZ</a:t>
                      </a:r>
                      <a:r>
                        <a:rPr lang="es-CO" baseline="0" dirty="0"/>
                        <a:t> DEL ARCHIVO</a:t>
                      </a:r>
                      <a:endParaRPr lang="es-CO" dirty="0"/>
                    </a:p>
                  </a:txBody>
                  <a:tcPr/>
                </a:tc>
                <a:extLst>
                  <a:ext uri="{0D108BD9-81ED-4DB2-BD59-A6C34878D82A}">
                    <a16:rowId xmlns:a16="http://schemas.microsoft.com/office/drawing/2014/main" val="591218553"/>
                  </a:ext>
                </a:extLst>
              </a:tr>
              <a:tr h="370840">
                <a:tc>
                  <a:txBody>
                    <a:bodyPr/>
                    <a:lstStyle/>
                    <a:p>
                      <a:r>
                        <a:rPr lang="es-CO" dirty="0"/>
                        <a:t>&lt;head&gt;</a:t>
                      </a:r>
                    </a:p>
                  </a:txBody>
                  <a:tcPr/>
                </a:tc>
                <a:tc>
                  <a:txBody>
                    <a:bodyPr/>
                    <a:lstStyle/>
                    <a:p>
                      <a:r>
                        <a:rPr lang="es-CO" dirty="0"/>
                        <a:t>ENGLOBA LOS METADATOS</a:t>
                      </a:r>
                    </a:p>
                  </a:txBody>
                  <a:tcPr/>
                </a:tc>
                <a:extLst>
                  <a:ext uri="{0D108BD9-81ED-4DB2-BD59-A6C34878D82A}">
                    <a16:rowId xmlns:a16="http://schemas.microsoft.com/office/drawing/2014/main" val="4075826901"/>
                  </a:ext>
                </a:extLst>
              </a:tr>
              <a:tr h="370840">
                <a:tc>
                  <a:txBody>
                    <a:bodyPr/>
                    <a:lstStyle/>
                    <a:p>
                      <a:r>
                        <a:rPr lang="es-CO" dirty="0"/>
                        <a:t>&lt;title&gt;</a:t>
                      </a:r>
                    </a:p>
                  </a:txBody>
                  <a:tcPr/>
                </a:tc>
                <a:tc>
                  <a:txBody>
                    <a:bodyPr/>
                    <a:lstStyle/>
                    <a:p>
                      <a:r>
                        <a:rPr lang="es-CO" dirty="0"/>
                        <a:t>TITULO DE LA PESTAÑA DEL</a:t>
                      </a:r>
                      <a:r>
                        <a:rPr lang="es-CO" baseline="0" dirty="0"/>
                        <a:t> NAVEGADOR</a:t>
                      </a:r>
                      <a:endParaRPr lang="es-CO" dirty="0"/>
                    </a:p>
                  </a:txBody>
                  <a:tcPr/>
                </a:tc>
                <a:extLst>
                  <a:ext uri="{0D108BD9-81ED-4DB2-BD59-A6C34878D82A}">
                    <a16:rowId xmlns:a16="http://schemas.microsoft.com/office/drawing/2014/main" val="2612679173"/>
                  </a:ext>
                </a:extLst>
              </a:tr>
              <a:tr h="370840">
                <a:tc>
                  <a:txBody>
                    <a:bodyPr/>
                    <a:lstStyle/>
                    <a:p>
                      <a:r>
                        <a:rPr lang="es-CO" dirty="0">
                          <a:solidFill>
                            <a:srgbClr val="FF0000"/>
                          </a:solidFill>
                        </a:rPr>
                        <a:t>&lt;link&gt;</a:t>
                      </a:r>
                    </a:p>
                  </a:txBody>
                  <a:tcPr/>
                </a:tc>
                <a:tc>
                  <a:txBody>
                    <a:bodyPr/>
                    <a:lstStyle/>
                    <a:p>
                      <a:r>
                        <a:rPr lang="es-CO" dirty="0"/>
                        <a:t>ENLAZA</a:t>
                      </a:r>
                      <a:r>
                        <a:rPr lang="es-CO" baseline="0" dirty="0"/>
                        <a:t> ARCHIVOS CSS</a:t>
                      </a:r>
                      <a:endParaRPr lang="es-CO" dirty="0"/>
                    </a:p>
                  </a:txBody>
                  <a:tcPr/>
                </a:tc>
                <a:extLst>
                  <a:ext uri="{0D108BD9-81ED-4DB2-BD59-A6C34878D82A}">
                    <a16:rowId xmlns:a16="http://schemas.microsoft.com/office/drawing/2014/main" val="2730309510"/>
                  </a:ext>
                </a:extLst>
              </a:tr>
              <a:tr h="370840">
                <a:tc>
                  <a:txBody>
                    <a:bodyPr/>
                    <a:lstStyle/>
                    <a:p>
                      <a:r>
                        <a:rPr lang="es-CO" dirty="0"/>
                        <a:t>&lt;style&gt;</a:t>
                      </a:r>
                    </a:p>
                  </a:txBody>
                  <a:tcPr/>
                </a:tc>
                <a:tc>
                  <a:txBody>
                    <a:bodyPr/>
                    <a:lstStyle/>
                    <a:p>
                      <a:r>
                        <a:rPr lang="es-CO" dirty="0"/>
                        <a:t>ESCRIBE CSS DENTRO DE HTML</a:t>
                      </a:r>
                    </a:p>
                  </a:txBody>
                  <a:tcPr/>
                </a:tc>
                <a:extLst>
                  <a:ext uri="{0D108BD9-81ED-4DB2-BD59-A6C34878D82A}">
                    <a16:rowId xmlns:a16="http://schemas.microsoft.com/office/drawing/2014/main" val="3754799069"/>
                  </a:ext>
                </a:extLst>
              </a:tr>
              <a:tr h="370840">
                <a:tc>
                  <a:txBody>
                    <a:bodyPr/>
                    <a:lstStyle/>
                    <a:p>
                      <a:r>
                        <a:rPr lang="es-CO" dirty="0"/>
                        <a:t>&lt;script&gt;</a:t>
                      </a:r>
                    </a:p>
                  </a:txBody>
                  <a:tcPr/>
                </a:tc>
                <a:tc>
                  <a:txBody>
                    <a:bodyPr/>
                    <a:lstStyle/>
                    <a:p>
                      <a:r>
                        <a:rPr lang="es-CO" dirty="0"/>
                        <a:t>ENLAZA O ESCRIBE</a:t>
                      </a:r>
                      <a:r>
                        <a:rPr lang="es-CO" baseline="0" dirty="0"/>
                        <a:t> JAVASCRIPT EN HTML</a:t>
                      </a:r>
                      <a:endParaRPr lang="es-CO" dirty="0"/>
                    </a:p>
                  </a:txBody>
                  <a:tcPr/>
                </a:tc>
                <a:extLst>
                  <a:ext uri="{0D108BD9-81ED-4DB2-BD59-A6C34878D82A}">
                    <a16:rowId xmlns:a16="http://schemas.microsoft.com/office/drawing/2014/main" val="2707206949"/>
                  </a:ext>
                </a:extLst>
              </a:tr>
              <a:tr h="370840">
                <a:tc>
                  <a:txBody>
                    <a:bodyPr/>
                    <a:lstStyle/>
                    <a:p>
                      <a:r>
                        <a:rPr lang="es-CO" dirty="0">
                          <a:solidFill>
                            <a:srgbClr val="FF0000"/>
                          </a:solidFill>
                        </a:rPr>
                        <a:t>&lt;meta&gt;</a:t>
                      </a:r>
                    </a:p>
                  </a:txBody>
                  <a:tcPr/>
                </a:tc>
                <a:tc>
                  <a:txBody>
                    <a:bodyPr/>
                    <a:lstStyle/>
                    <a:p>
                      <a:r>
                        <a:rPr lang="es-CO" dirty="0"/>
                        <a:t>CARACTERISTICAS SOBRE</a:t>
                      </a:r>
                      <a:r>
                        <a:rPr lang="es-CO" baseline="0" dirty="0"/>
                        <a:t> LA PAGINA</a:t>
                      </a:r>
                      <a:endParaRPr lang="es-CO" dirty="0"/>
                    </a:p>
                  </a:txBody>
                  <a:tcPr/>
                </a:tc>
                <a:extLst>
                  <a:ext uri="{0D108BD9-81ED-4DB2-BD59-A6C34878D82A}">
                    <a16:rowId xmlns:a16="http://schemas.microsoft.com/office/drawing/2014/main" val="452429076"/>
                  </a:ext>
                </a:extLst>
              </a:tr>
              <a:tr h="370840">
                <a:tc>
                  <a:txBody>
                    <a:bodyPr/>
                    <a:lstStyle/>
                    <a:p>
                      <a:r>
                        <a:rPr lang="es-CO" dirty="0"/>
                        <a:t>&lt;body&gt;</a:t>
                      </a:r>
                    </a:p>
                  </a:txBody>
                  <a:tcPr/>
                </a:tc>
                <a:tc>
                  <a:txBody>
                    <a:bodyPr/>
                    <a:lstStyle/>
                    <a:p>
                      <a:r>
                        <a:rPr lang="es-CO" dirty="0"/>
                        <a:t>ELEMENTOS VISIBLES EN LA PAGINA</a:t>
                      </a:r>
                    </a:p>
                  </a:txBody>
                  <a:tcPr/>
                </a:tc>
                <a:extLst>
                  <a:ext uri="{0D108BD9-81ED-4DB2-BD59-A6C34878D82A}">
                    <a16:rowId xmlns:a16="http://schemas.microsoft.com/office/drawing/2014/main" val="1211067668"/>
                  </a:ext>
                </a:extLst>
              </a:tr>
            </a:tbl>
          </a:graphicData>
        </a:graphic>
      </p:graphicFrame>
      <p:pic>
        <p:nvPicPr>
          <p:cNvPr id="7" name="Imagen 6">
            <a:extLst>
              <a:ext uri="{FF2B5EF4-FFF2-40B4-BE49-F238E27FC236}">
                <a16:creationId xmlns:a16="http://schemas.microsoft.com/office/drawing/2014/main" id="{9AE04975-8688-3E2C-E85D-0BCEDB695F27}"/>
              </a:ext>
            </a:extLst>
          </p:cNvPr>
          <p:cNvPicPr>
            <a:picLocks noChangeAspect="1"/>
          </p:cNvPicPr>
          <p:nvPr/>
        </p:nvPicPr>
        <p:blipFill>
          <a:blip r:embed="rId2"/>
          <a:stretch>
            <a:fillRect/>
          </a:stretch>
        </p:blipFill>
        <p:spPr>
          <a:xfrm>
            <a:off x="152401" y="2767390"/>
            <a:ext cx="2971800" cy="1190791"/>
          </a:xfrm>
          <a:prstGeom prst="rect">
            <a:avLst/>
          </a:prstGeom>
        </p:spPr>
      </p:pic>
    </p:spTree>
    <p:extLst>
      <p:ext uri="{BB962C8B-B14F-4D97-AF65-F5344CB8AC3E}">
        <p14:creationId xmlns:p14="http://schemas.microsoft.com/office/powerpoint/2010/main" val="2618467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28800" y="1225447"/>
            <a:ext cx="8915400" cy="5130494"/>
            <a:chOff x="2153412" y="1225295"/>
            <a:chExt cx="8072755" cy="4523105"/>
          </a:xfrm>
        </p:grpSpPr>
        <p:sp>
          <p:nvSpPr>
            <p:cNvPr id="3" name="object 3"/>
            <p:cNvSpPr/>
            <p:nvPr/>
          </p:nvSpPr>
          <p:spPr>
            <a:xfrm>
              <a:off x="2153412" y="1225296"/>
              <a:ext cx="8072755" cy="809460"/>
            </a:xfrm>
            <a:custGeom>
              <a:avLst/>
              <a:gdLst/>
              <a:ahLst/>
              <a:cxnLst/>
              <a:rect l="l" t="t" r="r" b="b"/>
              <a:pathLst>
                <a:path w="8072755" h="4523105">
                  <a:moveTo>
                    <a:pt x="8072247" y="0"/>
                  </a:moveTo>
                  <a:lnTo>
                    <a:pt x="0" y="0"/>
                  </a:lnTo>
                  <a:lnTo>
                    <a:pt x="0" y="4522724"/>
                  </a:lnTo>
                  <a:lnTo>
                    <a:pt x="8072247" y="4522724"/>
                  </a:lnTo>
                  <a:lnTo>
                    <a:pt x="8072247" y="0"/>
                  </a:lnTo>
                  <a:close/>
                </a:path>
              </a:pathLst>
            </a:custGeom>
            <a:solidFill>
              <a:srgbClr val="FFFFFF"/>
            </a:solidFill>
          </p:spPr>
          <p:txBody>
            <a:bodyPr wrap="square" lIns="0" tIns="0" rIns="0" bIns="0" rtlCol="0"/>
            <a:lstStyle/>
            <a:p>
              <a:endParaRPr/>
            </a:p>
          </p:txBody>
        </p:sp>
        <p:sp>
          <p:nvSpPr>
            <p:cNvPr id="4" name="object 4"/>
            <p:cNvSpPr/>
            <p:nvPr/>
          </p:nvSpPr>
          <p:spPr>
            <a:xfrm>
              <a:off x="2153412" y="1225295"/>
              <a:ext cx="8072755" cy="4523105"/>
            </a:xfrm>
            <a:custGeom>
              <a:avLst/>
              <a:gdLst/>
              <a:ahLst/>
              <a:cxnLst/>
              <a:rect l="l" t="t" r="r" b="b"/>
              <a:pathLst>
                <a:path w="8072755" h="4523105">
                  <a:moveTo>
                    <a:pt x="0" y="4522724"/>
                  </a:moveTo>
                  <a:lnTo>
                    <a:pt x="8072247" y="4522724"/>
                  </a:lnTo>
                  <a:lnTo>
                    <a:pt x="8072247" y="0"/>
                  </a:lnTo>
                  <a:lnTo>
                    <a:pt x="0" y="0"/>
                  </a:lnTo>
                  <a:lnTo>
                    <a:pt x="0" y="4522724"/>
                  </a:lnTo>
                  <a:close/>
                </a:path>
              </a:pathLst>
            </a:custGeom>
            <a:ln w="12192">
              <a:solidFill>
                <a:srgbClr val="4470C4"/>
              </a:solidFill>
            </a:ln>
          </p:spPr>
          <p:txBody>
            <a:bodyPr wrap="square" lIns="0" tIns="0" rIns="0" bIns="0" rtlCol="0"/>
            <a:lstStyle/>
            <a:p>
              <a:endParaRPr/>
            </a:p>
          </p:txBody>
        </p:sp>
      </p:grpSp>
      <p:sp>
        <p:nvSpPr>
          <p:cNvPr id="8" name="Rectángulo: esquinas redondeadas 7">
            <a:extLst>
              <a:ext uri="{FF2B5EF4-FFF2-40B4-BE49-F238E27FC236}">
                <a16:creationId xmlns:a16="http://schemas.microsoft.com/office/drawing/2014/main" id="{549A2A24-637A-4AFB-B33C-BD0D36C1BF0A}"/>
              </a:ext>
            </a:extLst>
          </p:cNvPr>
          <p:cNvSpPr/>
          <p:nvPr/>
        </p:nvSpPr>
        <p:spPr>
          <a:xfrm>
            <a:off x="3810000" y="152401"/>
            <a:ext cx="4724400" cy="838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spc="-65" dirty="0">
                <a:solidFill>
                  <a:schemeClr val="tx2">
                    <a:lumMod val="75000"/>
                  </a:schemeClr>
                </a:solidFill>
                <a:latin typeface="Verdana"/>
              </a:rPr>
              <a:t>ETIQUETAS DE TEXTO</a:t>
            </a:r>
            <a:endParaRPr lang="es-ES" dirty="0"/>
          </a:p>
        </p:txBody>
      </p:sp>
      <p:sp>
        <p:nvSpPr>
          <p:cNvPr id="6" name="Rectángulo 5"/>
          <p:cNvSpPr/>
          <p:nvPr/>
        </p:nvSpPr>
        <p:spPr>
          <a:xfrm>
            <a:off x="3124200" y="1470306"/>
            <a:ext cx="6096000" cy="584775"/>
          </a:xfrm>
          <a:prstGeom prst="rect">
            <a:avLst/>
          </a:prstGeom>
        </p:spPr>
        <p:txBody>
          <a:bodyPr>
            <a:spAutoFit/>
          </a:bodyPr>
          <a:lstStyle/>
          <a:p>
            <a:pPr algn="just"/>
            <a:r>
              <a:rPr lang="es-CO" sz="1600" dirty="0">
                <a:solidFill>
                  <a:schemeClr val="tx2"/>
                </a:solidFill>
                <a:latin typeface="Verdana" panose="020B0604030504040204" pitchFamily="34" charset="0"/>
                <a:ea typeface="Verdana" panose="020B0604030504040204" pitchFamily="34" charset="0"/>
                <a:cs typeface="Verdana" panose="020B0604030504040204" pitchFamily="34" charset="0"/>
              </a:rPr>
              <a:t>Son etiquetas esenciales para darle funciones, jerarquía y estilo diferente al texto </a:t>
            </a:r>
          </a:p>
        </p:txBody>
      </p:sp>
      <p:graphicFrame>
        <p:nvGraphicFramePr>
          <p:cNvPr id="9" name="Tabla 8"/>
          <p:cNvGraphicFramePr>
            <a:graphicFrameLocks noGrp="1"/>
          </p:cNvGraphicFramePr>
          <p:nvPr>
            <p:extLst>
              <p:ext uri="{D42A27DB-BD31-4B8C-83A1-F6EECF244321}">
                <p14:modId xmlns:p14="http://schemas.microsoft.com/office/powerpoint/2010/main" val="1063664003"/>
              </p:ext>
            </p:extLst>
          </p:nvPr>
        </p:nvGraphicFramePr>
        <p:xfrm>
          <a:off x="2438400" y="2052762"/>
          <a:ext cx="8077200" cy="3967036"/>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2631261764"/>
                    </a:ext>
                  </a:extLst>
                </a:gridCol>
                <a:gridCol w="5334000">
                  <a:extLst>
                    <a:ext uri="{9D8B030D-6E8A-4147-A177-3AD203B41FA5}">
                      <a16:colId xmlns:a16="http://schemas.microsoft.com/office/drawing/2014/main" val="214438921"/>
                    </a:ext>
                  </a:extLst>
                </a:gridCol>
              </a:tblGrid>
              <a:tr h="345990">
                <a:tc>
                  <a:txBody>
                    <a:bodyPr/>
                    <a:lstStyle/>
                    <a:p>
                      <a:r>
                        <a:rPr lang="es-CO" sz="1600" dirty="0"/>
                        <a:t>ETIQUETA</a:t>
                      </a:r>
                    </a:p>
                  </a:txBody>
                  <a:tcPr/>
                </a:tc>
                <a:tc>
                  <a:txBody>
                    <a:bodyPr/>
                    <a:lstStyle/>
                    <a:p>
                      <a:r>
                        <a:rPr lang="es-CO" sz="1600" dirty="0"/>
                        <a:t>DESCRIPCION</a:t>
                      </a:r>
                    </a:p>
                  </a:txBody>
                  <a:tcPr/>
                </a:tc>
                <a:extLst>
                  <a:ext uri="{0D108BD9-81ED-4DB2-BD59-A6C34878D82A}">
                    <a16:rowId xmlns:a16="http://schemas.microsoft.com/office/drawing/2014/main" val="2732812642"/>
                  </a:ext>
                </a:extLst>
              </a:tr>
              <a:tr h="345990">
                <a:tc>
                  <a:txBody>
                    <a:bodyPr/>
                    <a:lstStyle/>
                    <a:p>
                      <a:r>
                        <a:rPr lang="es-CO" sz="1600" dirty="0"/>
                        <a:t>&lt;p&gt;</a:t>
                      </a:r>
                    </a:p>
                  </a:txBody>
                  <a:tcPr/>
                </a:tc>
                <a:tc>
                  <a:txBody>
                    <a:bodyPr/>
                    <a:lstStyle/>
                    <a:p>
                      <a:r>
                        <a:rPr lang="es-CO" sz="1600" dirty="0"/>
                        <a:t>CREAR</a:t>
                      </a:r>
                      <a:r>
                        <a:rPr lang="es-CO" sz="1600" baseline="0" dirty="0"/>
                        <a:t> PARRAFOS</a:t>
                      </a:r>
                      <a:endParaRPr lang="es-CO" sz="1600" dirty="0"/>
                    </a:p>
                  </a:txBody>
                  <a:tcPr/>
                </a:tc>
                <a:extLst>
                  <a:ext uri="{0D108BD9-81ED-4DB2-BD59-A6C34878D82A}">
                    <a16:rowId xmlns:a16="http://schemas.microsoft.com/office/drawing/2014/main" val="3942294592"/>
                  </a:ext>
                </a:extLst>
              </a:tr>
              <a:tr h="853126">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s-CO" sz="1600" dirty="0"/>
                        <a:t>&lt;h1&gt;&lt;h2&gt;</a:t>
                      </a:r>
                    </a:p>
                    <a:p>
                      <a:pPr marL="0" marR="0" indent="0" defTabSz="914400" eaLnBrk="1" fontAlgn="auto" latinLnBrk="0" hangingPunct="1">
                        <a:lnSpc>
                          <a:spcPct val="100000"/>
                        </a:lnSpc>
                        <a:spcBef>
                          <a:spcPts val="0"/>
                        </a:spcBef>
                        <a:spcAft>
                          <a:spcPts val="0"/>
                        </a:spcAft>
                        <a:buClrTx/>
                        <a:buSzTx/>
                        <a:buFontTx/>
                        <a:buNone/>
                        <a:tabLst/>
                        <a:defRPr/>
                      </a:pPr>
                      <a:r>
                        <a:rPr lang="es-CO" sz="1600" dirty="0"/>
                        <a:t>&lt;h3&gt;&lt;h4&gt;</a:t>
                      </a:r>
                    </a:p>
                    <a:p>
                      <a:pPr marL="0" marR="0" indent="0" defTabSz="914400" eaLnBrk="1" fontAlgn="auto" latinLnBrk="0" hangingPunct="1">
                        <a:lnSpc>
                          <a:spcPct val="100000"/>
                        </a:lnSpc>
                        <a:spcBef>
                          <a:spcPts val="0"/>
                        </a:spcBef>
                        <a:spcAft>
                          <a:spcPts val="0"/>
                        </a:spcAft>
                        <a:buClrTx/>
                        <a:buSzTx/>
                        <a:buFontTx/>
                        <a:buNone/>
                        <a:tabLst/>
                        <a:defRPr/>
                      </a:pPr>
                      <a:r>
                        <a:rPr lang="es-CO" sz="1600" dirty="0"/>
                        <a:t>&lt;h5&gt;&lt;h6&gt;</a:t>
                      </a:r>
                    </a:p>
                  </a:txBody>
                  <a:tcPr/>
                </a:tc>
                <a:tc>
                  <a:txBody>
                    <a:bodyPr/>
                    <a:lstStyle/>
                    <a:p>
                      <a:r>
                        <a:rPr lang="es-CO" sz="1600" dirty="0"/>
                        <a:t>ESTRUCTURA DE</a:t>
                      </a:r>
                      <a:r>
                        <a:rPr lang="es-CO" sz="1600" baseline="0" dirty="0"/>
                        <a:t> TITULOS Y SUBTITULOS, DONDE H1 ES EL MAS IMPORTANTE DE LA JERARQUÍA</a:t>
                      </a:r>
                      <a:endParaRPr lang="es-CO" sz="1600" dirty="0"/>
                    </a:p>
                  </a:txBody>
                  <a:tcPr/>
                </a:tc>
                <a:extLst>
                  <a:ext uri="{0D108BD9-81ED-4DB2-BD59-A6C34878D82A}">
                    <a16:rowId xmlns:a16="http://schemas.microsoft.com/office/drawing/2014/main" val="591218553"/>
                  </a:ext>
                </a:extLst>
              </a:tr>
              <a:tr h="345990">
                <a:tc>
                  <a:txBody>
                    <a:bodyPr/>
                    <a:lstStyle/>
                    <a:p>
                      <a:r>
                        <a:rPr lang="es-CO" sz="1600" dirty="0"/>
                        <a:t>&lt;b&gt;</a:t>
                      </a:r>
                    </a:p>
                  </a:txBody>
                  <a:tcPr/>
                </a:tc>
                <a:tc>
                  <a:txBody>
                    <a:bodyPr/>
                    <a:lstStyle/>
                    <a:p>
                      <a:r>
                        <a:rPr lang="es-CO" sz="1600" dirty="0"/>
                        <a:t>TEXTO</a:t>
                      </a:r>
                      <a:r>
                        <a:rPr lang="es-CO" sz="1600" baseline="0" dirty="0"/>
                        <a:t> EN NEGRILLA</a:t>
                      </a:r>
                      <a:endParaRPr lang="es-CO" sz="1600" dirty="0"/>
                    </a:p>
                  </a:txBody>
                  <a:tcPr/>
                </a:tc>
                <a:extLst>
                  <a:ext uri="{0D108BD9-81ED-4DB2-BD59-A6C34878D82A}">
                    <a16:rowId xmlns:a16="http://schemas.microsoft.com/office/drawing/2014/main" val="4075826901"/>
                  </a:ext>
                </a:extLst>
              </a:tr>
              <a:tr h="345990">
                <a:tc>
                  <a:txBody>
                    <a:bodyPr/>
                    <a:lstStyle/>
                    <a:p>
                      <a:r>
                        <a:rPr lang="es-CO" sz="1600" dirty="0"/>
                        <a:t>&lt;i&gt;</a:t>
                      </a:r>
                    </a:p>
                  </a:txBody>
                  <a:tcPr/>
                </a:tc>
                <a:tc>
                  <a:txBody>
                    <a:bodyPr/>
                    <a:lstStyle/>
                    <a:p>
                      <a:r>
                        <a:rPr lang="es-CO" sz="1600" dirty="0"/>
                        <a:t>TEXTO</a:t>
                      </a:r>
                      <a:r>
                        <a:rPr lang="es-CO" sz="1600" baseline="0" dirty="0"/>
                        <a:t> EN CURSIVA</a:t>
                      </a:r>
                      <a:endParaRPr lang="es-CO" sz="1600" dirty="0"/>
                    </a:p>
                  </a:txBody>
                  <a:tcPr/>
                </a:tc>
                <a:extLst>
                  <a:ext uri="{0D108BD9-81ED-4DB2-BD59-A6C34878D82A}">
                    <a16:rowId xmlns:a16="http://schemas.microsoft.com/office/drawing/2014/main" val="2612679173"/>
                  </a:ext>
                </a:extLst>
              </a:tr>
              <a:tr h="345990">
                <a:tc>
                  <a:txBody>
                    <a:bodyPr/>
                    <a:lstStyle/>
                    <a:p>
                      <a:r>
                        <a:rPr lang="es-CO" sz="1600" dirty="0"/>
                        <a:t>&lt;u&gt;</a:t>
                      </a:r>
                    </a:p>
                  </a:txBody>
                  <a:tcPr/>
                </a:tc>
                <a:tc>
                  <a:txBody>
                    <a:bodyPr/>
                    <a:lstStyle/>
                    <a:p>
                      <a:r>
                        <a:rPr lang="es-CO" sz="1600" dirty="0"/>
                        <a:t>TEXTO EN SUBRAYADO</a:t>
                      </a:r>
                    </a:p>
                  </a:txBody>
                  <a:tcPr/>
                </a:tc>
                <a:extLst>
                  <a:ext uri="{0D108BD9-81ED-4DB2-BD59-A6C34878D82A}">
                    <a16:rowId xmlns:a16="http://schemas.microsoft.com/office/drawing/2014/main" val="2730309510"/>
                  </a:ext>
                </a:extLst>
              </a:tr>
              <a:tr h="345990">
                <a:tc>
                  <a:txBody>
                    <a:bodyPr/>
                    <a:lstStyle/>
                    <a:p>
                      <a:r>
                        <a:rPr lang="es-CO" sz="1600" dirty="0"/>
                        <a:t>&lt;a&gt;</a:t>
                      </a:r>
                    </a:p>
                  </a:txBody>
                  <a:tcPr/>
                </a:tc>
                <a:tc>
                  <a:txBody>
                    <a:bodyPr/>
                    <a:lstStyle/>
                    <a:p>
                      <a:r>
                        <a:rPr lang="es-CO" sz="1600" dirty="0"/>
                        <a:t>AGREGA UN LINK</a:t>
                      </a:r>
                    </a:p>
                  </a:txBody>
                  <a:tcPr/>
                </a:tc>
                <a:extLst>
                  <a:ext uri="{0D108BD9-81ED-4DB2-BD59-A6C34878D82A}">
                    <a16:rowId xmlns:a16="http://schemas.microsoft.com/office/drawing/2014/main" val="3754799069"/>
                  </a:ext>
                </a:extLst>
              </a:tr>
              <a:tr h="345990">
                <a:tc>
                  <a:txBody>
                    <a:bodyPr/>
                    <a:lstStyle/>
                    <a:p>
                      <a:r>
                        <a:rPr lang="es-CO" sz="1600" dirty="0"/>
                        <a:t>&lt;strong&gt;</a:t>
                      </a:r>
                    </a:p>
                  </a:txBody>
                  <a:tcPr/>
                </a:tc>
                <a:tc>
                  <a:txBody>
                    <a:bodyPr/>
                    <a:lstStyle/>
                    <a:p>
                      <a:r>
                        <a:rPr lang="es-CO" sz="1600" dirty="0"/>
                        <a:t>TEXTO IMPORTANTE DE</a:t>
                      </a:r>
                      <a:r>
                        <a:rPr lang="es-CO" sz="1600" baseline="0" dirty="0"/>
                        <a:t> LA PAGINA</a:t>
                      </a:r>
                      <a:endParaRPr lang="es-CO" sz="1600" dirty="0"/>
                    </a:p>
                  </a:txBody>
                  <a:tcPr/>
                </a:tc>
                <a:extLst>
                  <a:ext uri="{0D108BD9-81ED-4DB2-BD59-A6C34878D82A}">
                    <a16:rowId xmlns:a16="http://schemas.microsoft.com/office/drawing/2014/main" val="2707206949"/>
                  </a:ext>
                </a:extLst>
              </a:tr>
              <a:tr h="345990">
                <a:tc>
                  <a:txBody>
                    <a:bodyPr/>
                    <a:lstStyle/>
                    <a:p>
                      <a:r>
                        <a:rPr lang="es-CO" sz="1600" dirty="0"/>
                        <a:t>&lt;blockquote&gt;</a:t>
                      </a:r>
                    </a:p>
                  </a:txBody>
                  <a:tcPr/>
                </a:tc>
                <a:tc>
                  <a:txBody>
                    <a:bodyPr/>
                    <a:lstStyle/>
                    <a:p>
                      <a:r>
                        <a:rPr lang="es-CO" sz="1600" dirty="0"/>
                        <a:t>TEXTO EN</a:t>
                      </a:r>
                      <a:r>
                        <a:rPr lang="es-CO" sz="1600" baseline="0" dirty="0"/>
                        <a:t> FORMATO DE CITA</a:t>
                      </a:r>
                      <a:endParaRPr lang="es-CO" sz="1600" dirty="0"/>
                    </a:p>
                  </a:txBody>
                  <a:tcPr/>
                </a:tc>
                <a:extLst>
                  <a:ext uri="{0D108BD9-81ED-4DB2-BD59-A6C34878D82A}">
                    <a16:rowId xmlns:a16="http://schemas.microsoft.com/office/drawing/2014/main" val="452429076"/>
                  </a:ext>
                </a:extLst>
              </a:tr>
              <a:tr h="345990">
                <a:tc>
                  <a:txBody>
                    <a:bodyPr/>
                    <a:lstStyle/>
                    <a:p>
                      <a:r>
                        <a:rPr lang="es-CO" sz="1600" dirty="0"/>
                        <a:t>&lt;br&gt;</a:t>
                      </a:r>
                    </a:p>
                  </a:txBody>
                  <a:tcPr/>
                </a:tc>
                <a:tc>
                  <a:txBody>
                    <a:bodyPr/>
                    <a:lstStyle/>
                    <a:p>
                      <a:r>
                        <a:rPr lang="es-CO" sz="1600" dirty="0"/>
                        <a:t>CREAR UN SALTO</a:t>
                      </a:r>
                      <a:r>
                        <a:rPr lang="es-CO" sz="1600" baseline="0" dirty="0"/>
                        <a:t> DE LINEA</a:t>
                      </a:r>
                      <a:endParaRPr lang="es-CO" sz="1600" dirty="0"/>
                    </a:p>
                  </a:txBody>
                  <a:tcPr/>
                </a:tc>
                <a:extLst>
                  <a:ext uri="{0D108BD9-81ED-4DB2-BD59-A6C34878D82A}">
                    <a16:rowId xmlns:a16="http://schemas.microsoft.com/office/drawing/2014/main" val="1211067668"/>
                  </a:ext>
                </a:extLst>
              </a:tr>
            </a:tbl>
          </a:graphicData>
        </a:graphic>
      </p:graphicFrame>
    </p:spTree>
    <p:extLst>
      <p:ext uri="{BB962C8B-B14F-4D97-AF65-F5344CB8AC3E}">
        <p14:creationId xmlns:p14="http://schemas.microsoft.com/office/powerpoint/2010/main" val="34177544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28800" y="1225447"/>
            <a:ext cx="8915400" cy="4184753"/>
            <a:chOff x="2153412" y="1225295"/>
            <a:chExt cx="8072755" cy="4523105"/>
          </a:xfrm>
        </p:grpSpPr>
        <p:sp>
          <p:nvSpPr>
            <p:cNvPr id="3" name="object 3"/>
            <p:cNvSpPr/>
            <p:nvPr/>
          </p:nvSpPr>
          <p:spPr>
            <a:xfrm>
              <a:off x="2153412" y="1225296"/>
              <a:ext cx="8072755" cy="809460"/>
            </a:xfrm>
            <a:custGeom>
              <a:avLst/>
              <a:gdLst/>
              <a:ahLst/>
              <a:cxnLst/>
              <a:rect l="l" t="t" r="r" b="b"/>
              <a:pathLst>
                <a:path w="8072755" h="4523105">
                  <a:moveTo>
                    <a:pt x="8072247" y="0"/>
                  </a:moveTo>
                  <a:lnTo>
                    <a:pt x="0" y="0"/>
                  </a:lnTo>
                  <a:lnTo>
                    <a:pt x="0" y="4522724"/>
                  </a:lnTo>
                  <a:lnTo>
                    <a:pt x="8072247" y="4522724"/>
                  </a:lnTo>
                  <a:lnTo>
                    <a:pt x="8072247" y="0"/>
                  </a:lnTo>
                  <a:close/>
                </a:path>
              </a:pathLst>
            </a:custGeom>
            <a:solidFill>
              <a:srgbClr val="FFFFFF"/>
            </a:solidFill>
          </p:spPr>
          <p:txBody>
            <a:bodyPr wrap="square" lIns="0" tIns="0" rIns="0" bIns="0" rtlCol="0"/>
            <a:lstStyle/>
            <a:p>
              <a:endParaRPr/>
            </a:p>
          </p:txBody>
        </p:sp>
        <p:sp>
          <p:nvSpPr>
            <p:cNvPr id="4" name="object 4"/>
            <p:cNvSpPr/>
            <p:nvPr/>
          </p:nvSpPr>
          <p:spPr>
            <a:xfrm>
              <a:off x="2153412" y="1225295"/>
              <a:ext cx="8072755" cy="4523105"/>
            </a:xfrm>
            <a:custGeom>
              <a:avLst/>
              <a:gdLst/>
              <a:ahLst/>
              <a:cxnLst/>
              <a:rect l="l" t="t" r="r" b="b"/>
              <a:pathLst>
                <a:path w="8072755" h="4523105">
                  <a:moveTo>
                    <a:pt x="0" y="4522724"/>
                  </a:moveTo>
                  <a:lnTo>
                    <a:pt x="8072247" y="4522724"/>
                  </a:lnTo>
                  <a:lnTo>
                    <a:pt x="8072247" y="0"/>
                  </a:lnTo>
                  <a:lnTo>
                    <a:pt x="0" y="0"/>
                  </a:lnTo>
                  <a:lnTo>
                    <a:pt x="0" y="4522724"/>
                  </a:lnTo>
                  <a:close/>
                </a:path>
              </a:pathLst>
            </a:custGeom>
            <a:ln w="12192">
              <a:solidFill>
                <a:srgbClr val="4470C4"/>
              </a:solidFill>
            </a:ln>
          </p:spPr>
          <p:txBody>
            <a:bodyPr wrap="square" lIns="0" tIns="0" rIns="0" bIns="0" rtlCol="0"/>
            <a:lstStyle/>
            <a:p>
              <a:endParaRPr/>
            </a:p>
          </p:txBody>
        </p:sp>
      </p:grpSp>
      <p:sp>
        <p:nvSpPr>
          <p:cNvPr id="8" name="Rectángulo: esquinas redondeadas 7">
            <a:extLst>
              <a:ext uri="{FF2B5EF4-FFF2-40B4-BE49-F238E27FC236}">
                <a16:creationId xmlns:a16="http://schemas.microsoft.com/office/drawing/2014/main" id="{549A2A24-637A-4AFB-B33C-BD0D36C1BF0A}"/>
              </a:ext>
            </a:extLst>
          </p:cNvPr>
          <p:cNvSpPr/>
          <p:nvPr/>
        </p:nvSpPr>
        <p:spPr>
          <a:xfrm>
            <a:off x="3810000" y="152401"/>
            <a:ext cx="4724400" cy="838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spc="-65" dirty="0">
                <a:solidFill>
                  <a:schemeClr val="tx2">
                    <a:lumMod val="75000"/>
                  </a:schemeClr>
                </a:solidFill>
                <a:latin typeface="Verdana"/>
              </a:rPr>
              <a:t>ETIQUETAS MULTIMEDIA</a:t>
            </a:r>
            <a:endParaRPr lang="es-ES" dirty="0"/>
          </a:p>
        </p:txBody>
      </p:sp>
      <p:sp>
        <p:nvSpPr>
          <p:cNvPr id="6" name="Rectángulo 5"/>
          <p:cNvSpPr/>
          <p:nvPr/>
        </p:nvSpPr>
        <p:spPr>
          <a:xfrm>
            <a:off x="3124200" y="1470306"/>
            <a:ext cx="6096000" cy="338554"/>
          </a:xfrm>
          <a:prstGeom prst="rect">
            <a:avLst/>
          </a:prstGeom>
        </p:spPr>
        <p:txBody>
          <a:bodyPr>
            <a:spAutoFit/>
          </a:bodyPr>
          <a:lstStyle/>
          <a:p>
            <a:pPr algn="just"/>
            <a:r>
              <a:rPr lang="es-CO" sz="1600" dirty="0">
                <a:solidFill>
                  <a:schemeClr val="tx2"/>
                </a:solidFill>
                <a:latin typeface="Verdana" panose="020B0604030504040204" pitchFamily="34" charset="0"/>
                <a:ea typeface="Verdana" panose="020B0604030504040204" pitchFamily="34" charset="0"/>
                <a:cs typeface="Verdana" panose="020B0604030504040204" pitchFamily="34" charset="0"/>
              </a:rPr>
              <a:t>Son etiquetas esenciales para insertar elementos </a:t>
            </a:r>
          </a:p>
        </p:txBody>
      </p:sp>
      <p:graphicFrame>
        <p:nvGraphicFramePr>
          <p:cNvPr id="9" name="Tabla 8"/>
          <p:cNvGraphicFramePr>
            <a:graphicFrameLocks noGrp="1"/>
          </p:cNvGraphicFramePr>
          <p:nvPr>
            <p:extLst>
              <p:ext uri="{D42A27DB-BD31-4B8C-83A1-F6EECF244321}">
                <p14:modId xmlns:p14="http://schemas.microsoft.com/office/powerpoint/2010/main" val="1696914479"/>
              </p:ext>
            </p:extLst>
          </p:nvPr>
        </p:nvGraphicFramePr>
        <p:xfrm>
          <a:off x="2362200" y="2632611"/>
          <a:ext cx="8077200" cy="1832709"/>
        </p:xfrm>
        <a:graphic>
          <a:graphicData uri="http://schemas.openxmlformats.org/drawingml/2006/table">
            <a:tbl>
              <a:tblPr firstRow="1" bandRow="1">
                <a:tableStyleId>{5C22544A-7EE6-4342-B048-85BDC9FD1C3A}</a:tableStyleId>
              </a:tblPr>
              <a:tblGrid>
                <a:gridCol w="2354488">
                  <a:extLst>
                    <a:ext uri="{9D8B030D-6E8A-4147-A177-3AD203B41FA5}">
                      <a16:colId xmlns:a16="http://schemas.microsoft.com/office/drawing/2014/main" val="2631261764"/>
                    </a:ext>
                  </a:extLst>
                </a:gridCol>
                <a:gridCol w="5722712">
                  <a:extLst>
                    <a:ext uri="{9D8B030D-6E8A-4147-A177-3AD203B41FA5}">
                      <a16:colId xmlns:a16="http://schemas.microsoft.com/office/drawing/2014/main" val="214438921"/>
                    </a:ext>
                  </a:extLst>
                </a:gridCol>
              </a:tblGrid>
              <a:tr h="345990">
                <a:tc>
                  <a:txBody>
                    <a:bodyPr/>
                    <a:lstStyle/>
                    <a:p>
                      <a:r>
                        <a:rPr lang="es-CO" dirty="0"/>
                        <a:t>ETIQUETA</a:t>
                      </a:r>
                    </a:p>
                  </a:txBody>
                  <a:tcPr/>
                </a:tc>
                <a:tc>
                  <a:txBody>
                    <a:bodyPr/>
                    <a:lstStyle/>
                    <a:p>
                      <a:r>
                        <a:rPr lang="es-CO" dirty="0"/>
                        <a:t>DESCRIPCION</a:t>
                      </a:r>
                    </a:p>
                  </a:txBody>
                  <a:tcPr/>
                </a:tc>
                <a:extLst>
                  <a:ext uri="{0D108BD9-81ED-4DB2-BD59-A6C34878D82A}">
                    <a16:rowId xmlns:a16="http://schemas.microsoft.com/office/drawing/2014/main" val="2732812642"/>
                  </a:ext>
                </a:extLst>
              </a:tr>
              <a:tr h="345990">
                <a:tc>
                  <a:txBody>
                    <a:bodyPr/>
                    <a:lstStyle/>
                    <a:p>
                      <a:r>
                        <a:rPr lang="es-CO" dirty="0"/>
                        <a:t>&lt;img&gt;</a:t>
                      </a:r>
                    </a:p>
                  </a:txBody>
                  <a:tcPr/>
                </a:tc>
                <a:tc>
                  <a:txBody>
                    <a:bodyPr/>
                    <a:lstStyle/>
                    <a:p>
                      <a:r>
                        <a:rPr lang="es-CO" dirty="0"/>
                        <a:t>INSERTA UNA IMAGEN</a:t>
                      </a:r>
                    </a:p>
                  </a:txBody>
                  <a:tcPr/>
                </a:tc>
                <a:extLst>
                  <a:ext uri="{0D108BD9-81ED-4DB2-BD59-A6C34878D82A}">
                    <a16:rowId xmlns:a16="http://schemas.microsoft.com/office/drawing/2014/main" val="3942294592"/>
                  </a:ext>
                </a:extLst>
              </a:tr>
              <a:tr h="369669">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s-CO" dirty="0"/>
                        <a:t>&lt;video&gt;</a:t>
                      </a:r>
                    </a:p>
                  </a:txBody>
                  <a:tcPr/>
                </a:tc>
                <a:tc>
                  <a:txBody>
                    <a:bodyPr/>
                    <a:lstStyle/>
                    <a:p>
                      <a:r>
                        <a:rPr lang="es-CO" dirty="0"/>
                        <a:t>INSERTA</a:t>
                      </a:r>
                      <a:r>
                        <a:rPr lang="es-CO" baseline="0" dirty="0"/>
                        <a:t> UN VIDEO</a:t>
                      </a:r>
                      <a:endParaRPr lang="es-CO" dirty="0"/>
                    </a:p>
                  </a:txBody>
                  <a:tcPr/>
                </a:tc>
                <a:extLst>
                  <a:ext uri="{0D108BD9-81ED-4DB2-BD59-A6C34878D82A}">
                    <a16:rowId xmlns:a16="http://schemas.microsoft.com/office/drawing/2014/main" val="591218553"/>
                  </a:ext>
                </a:extLst>
              </a:tr>
              <a:tr h="345990">
                <a:tc>
                  <a:txBody>
                    <a:bodyPr/>
                    <a:lstStyle/>
                    <a:p>
                      <a:r>
                        <a:rPr lang="es-CO" dirty="0"/>
                        <a:t>&lt;iframe&gt;</a:t>
                      </a:r>
                    </a:p>
                  </a:txBody>
                  <a:tcPr/>
                </a:tc>
                <a:tc>
                  <a:txBody>
                    <a:bodyPr/>
                    <a:lstStyle/>
                    <a:p>
                      <a:r>
                        <a:rPr lang="es-CO" dirty="0"/>
                        <a:t>INSERTA CONTENIDO DE OTRAS PÁGINAS</a:t>
                      </a:r>
                    </a:p>
                  </a:txBody>
                  <a:tcPr/>
                </a:tc>
                <a:extLst>
                  <a:ext uri="{0D108BD9-81ED-4DB2-BD59-A6C34878D82A}">
                    <a16:rowId xmlns:a16="http://schemas.microsoft.com/office/drawing/2014/main" val="4075826901"/>
                  </a:ext>
                </a:extLst>
              </a:tr>
              <a:tr h="345990">
                <a:tc>
                  <a:txBody>
                    <a:bodyPr/>
                    <a:lstStyle/>
                    <a:p>
                      <a:r>
                        <a:rPr lang="es-CO" dirty="0"/>
                        <a:t>&lt;audio&gt;</a:t>
                      </a:r>
                    </a:p>
                  </a:txBody>
                  <a:tcPr/>
                </a:tc>
                <a:tc>
                  <a:txBody>
                    <a:bodyPr/>
                    <a:lstStyle/>
                    <a:p>
                      <a:r>
                        <a:rPr lang="es-CO" dirty="0"/>
                        <a:t>INSERTA UN AUDIO</a:t>
                      </a:r>
                    </a:p>
                  </a:txBody>
                  <a:tcPr/>
                </a:tc>
                <a:extLst>
                  <a:ext uri="{0D108BD9-81ED-4DB2-BD59-A6C34878D82A}">
                    <a16:rowId xmlns:a16="http://schemas.microsoft.com/office/drawing/2014/main" val="2612679173"/>
                  </a:ext>
                </a:extLst>
              </a:tr>
            </a:tbl>
          </a:graphicData>
        </a:graphic>
      </p:graphicFrame>
    </p:spTree>
    <p:extLst>
      <p:ext uri="{BB962C8B-B14F-4D97-AF65-F5344CB8AC3E}">
        <p14:creationId xmlns:p14="http://schemas.microsoft.com/office/powerpoint/2010/main" val="3046630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28800" y="1225447"/>
            <a:ext cx="8915400" cy="4718153"/>
            <a:chOff x="2153412" y="1225295"/>
            <a:chExt cx="8072755" cy="4523105"/>
          </a:xfrm>
        </p:grpSpPr>
        <p:sp>
          <p:nvSpPr>
            <p:cNvPr id="3" name="object 3"/>
            <p:cNvSpPr/>
            <p:nvPr/>
          </p:nvSpPr>
          <p:spPr>
            <a:xfrm>
              <a:off x="2153412" y="1225296"/>
              <a:ext cx="8072755" cy="809460"/>
            </a:xfrm>
            <a:custGeom>
              <a:avLst/>
              <a:gdLst/>
              <a:ahLst/>
              <a:cxnLst/>
              <a:rect l="l" t="t" r="r" b="b"/>
              <a:pathLst>
                <a:path w="8072755" h="4523105">
                  <a:moveTo>
                    <a:pt x="8072247" y="0"/>
                  </a:moveTo>
                  <a:lnTo>
                    <a:pt x="0" y="0"/>
                  </a:lnTo>
                  <a:lnTo>
                    <a:pt x="0" y="4522724"/>
                  </a:lnTo>
                  <a:lnTo>
                    <a:pt x="8072247" y="4522724"/>
                  </a:lnTo>
                  <a:lnTo>
                    <a:pt x="8072247" y="0"/>
                  </a:lnTo>
                  <a:close/>
                </a:path>
              </a:pathLst>
            </a:custGeom>
            <a:solidFill>
              <a:srgbClr val="FFFFFF"/>
            </a:solidFill>
          </p:spPr>
          <p:txBody>
            <a:bodyPr wrap="square" lIns="0" tIns="0" rIns="0" bIns="0" rtlCol="0"/>
            <a:lstStyle/>
            <a:p>
              <a:endParaRPr/>
            </a:p>
          </p:txBody>
        </p:sp>
        <p:sp>
          <p:nvSpPr>
            <p:cNvPr id="4" name="object 4"/>
            <p:cNvSpPr/>
            <p:nvPr/>
          </p:nvSpPr>
          <p:spPr>
            <a:xfrm>
              <a:off x="2153412" y="1225295"/>
              <a:ext cx="8072755" cy="4523105"/>
            </a:xfrm>
            <a:custGeom>
              <a:avLst/>
              <a:gdLst/>
              <a:ahLst/>
              <a:cxnLst/>
              <a:rect l="l" t="t" r="r" b="b"/>
              <a:pathLst>
                <a:path w="8072755" h="4523105">
                  <a:moveTo>
                    <a:pt x="0" y="4522724"/>
                  </a:moveTo>
                  <a:lnTo>
                    <a:pt x="8072247" y="4522724"/>
                  </a:lnTo>
                  <a:lnTo>
                    <a:pt x="8072247" y="0"/>
                  </a:lnTo>
                  <a:lnTo>
                    <a:pt x="0" y="0"/>
                  </a:lnTo>
                  <a:lnTo>
                    <a:pt x="0" y="4522724"/>
                  </a:lnTo>
                  <a:close/>
                </a:path>
              </a:pathLst>
            </a:custGeom>
            <a:ln w="12192">
              <a:solidFill>
                <a:srgbClr val="4470C4"/>
              </a:solidFill>
            </a:ln>
          </p:spPr>
          <p:txBody>
            <a:bodyPr wrap="square" lIns="0" tIns="0" rIns="0" bIns="0" rtlCol="0"/>
            <a:lstStyle/>
            <a:p>
              <a:endParaRPr/>
            </a:p>
          </p:txBody>
        </p:sp>
      </p:grpSp>
      <p:sp>
        <p:nvSpPr>
          <p:cNvPr id="8" name="Rectángulo: esquinas redondeadas 7">
            <a:extLst>
              <a:ext uri="{FF2B5EF4-FFF2-40B4-BE49-F238E27FC236}">
                <a16:creationId xmlns:a16="http://schemas.microsoft.com/office/drawing/2014/main" id="{549A2A24-637A-4AFB-B33C-BD0D36C1BF0A}"/>
              </a:ext>
            </a:extLst>
          </p:cNvPr>
          <p:cNvSpPr/>
          <p:nvPr/>
        </p:nvSpPr>
        <p:spPr>
          <a:xfrm>
            <a:off x="3810000" y="152401"/>
            <a:ext cx="4724400" cy="838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spc="-65" dirty="0">
                <a:solidFill>
                  <a:schemeClr val="tx2">
                    <a:lumMod val="75000"/>
                  </a:schemeClr>
                </a:solidFill>
                <a:latin typeface="Verdana"/>
              </a:rPr>
              <a:t>ETIQUETAS PARA ESTRUCTURAR CONTENIDO</a:t>
            </a:r>
            <a:endParaRPr lang="es-ES" dirty="0"/>
          </a:p>
        </p:txBody>
      </p:sp>
      <p:sp>
        <p:nvSpPr>
          <p:cNvPr id="6" name="Rectángulo 5"/>
          <p:cNvSpPr/>
          <p:nvPr/>
        </p:nvSpPr>
        <p:spPr>
          <a:xfrm>
            <a:off x="3124200" y="1470306"/>
            <a:ext cx="6096000" cy="338554"/>
          </a:xfrm>
          <a:prstGeom prst="rect">
            <a:avLst/>
          </a:prstGeom>
        </p:spPr>
        <p:txBody>
          <a:bodyPr>
            <a:spAutoFit/>
          </a:bodyPr>
          <a:lstStyle/>
          <a:p>
            <a:pPr algn="just"/>
            <a:r>
              <a:rPr lang="es-CO" sz="1600" dirty="0">
                <a:solidFill>
                  <a:schemeClr val="tx2"/>
                </a:solidFill>
                <a:latin typeface="Verdana" panose="020B0604030504040204" pitchFamily="34" charset="0"/>
                <a:ea typeface="Verdana" panose="020B0604030504040204" pitchFamily="34" charset="0"/>
                <a:cs typeface="Verdana" panose="020B0604030504040204" pitchFamily="34" charset="0"/>
              </a:rPr>
              <a:t>Son etiquetas que se utilizan para dar orden al texto</a:t>
            </a:r>
          </a:p>
        </p:txBody>
      </p:sp>
      <p:graphicFrame>
        <p:nvGraphicFramePr>
          <p:cNvPr id="9" name="Tabla 8"/>
          <p:cNvGraphicFramePr>
            <a:graphicFrameLocks noGrp="1"/>
          </p:cNvGraphicFramePr>
          <p:nvPr>
            <p:extLst>
              <p:ext uri="{D42A27DB-BD31-4B8C-83A1-F6EECF244321}">
                <p14:modId xmlns:p14="http://schemas.microsoft.com/office/powerpoint/2010/main" val="1912326178"/>
              </p:ext>
            </p:extLst>
          </p:nvPr>
        </p:nvGraphicFramePr>
        <p:xfrm>
          <a:off x="2362200" y="2632611"/>
          <a:ext cx="8077200" cy="2929989"/>
        </p:xfrm>
        <a:graphic>
          <a:graphicData uri="http://schemas.openxmlformats.org/drawingml/2006/table">
            <a:tbl>
              <a:tblPr firstRow="1" bandRow="1">
                <a:tableStyleId>{5C22544A-7EE6-4342-B048-85BDC9FD1C3A}</a:tableStyleId>
              </a:tblPr>
              <a:tblGrid>
                <a:gridCol w="2354488">
                  <a:extLst>
                    <a:ext uri="{9D8B030D-6E8A-4147-A177-3AD203B41FA5}">
                      <a16:colId xmlns:a16="http://schemas.microsoft.com/office/drawing/2014/main" val="2631261764"/>
                    </a:ext>
                  </a:extLst>
                </a:gridCol>
                <a:gridCol w="5722712">
                  <a:extLst>
                    <a:ext uri="{9D8B030D-6E8A-4147-A177-3AD203B41FA5}">
                      <a16:colId xmlns:a16="http://schemas.microsoft.com/office/drawing/2014/main" val="214438921"/>
                    </a:ext>
                  </a:extLst>
                </a:gridCol>
              </a:tblGrid>
              <a:tr h="345990">
                <a:tc>
                  <a:txBody>
                    <a:bodyPr/>
                    <a:lstStyle/>
                    <a:p>
                      <a:r>
                        <a:rPr lang="es-CO" dirty="0"/>
                        <a:t>ETIQUETA</a:t>
                      </a:r>
                    </a:p>
                  </a:txBody>
                  <a:tcPr/>
                </a:tc>
                <a:tc>
                  <a:txBody>
                    <a:bodyPr/>
                    <a:lstStyle/>
                    <a:p>
                      <a:r>
                        <a:rPr lang="es-CO" dirty="0"/>
                        <a:t>DESCRIPCION</a:t>
                      </a:r>
                    </a:p>
                  </a:txBody>
                  <a:tcPr/>
                </a:tc>
                <a:extLst>
                  <a:ext uri="{0D108BD9-81ED-4DB2-BD59-A6C34878D82A}">
                    <a16:rowId xmlns:a16="http://schemas.microsoft.com/office/drawing/2014/main" val="2732812642"/>
                  </a:ext>
                </a:extLst>
              </a:tr>
              <a:tr h="345990">
                <a:tc>
                  <a:txBody>
                    <a:bodyPr/>
                    <a:lstStyle/>
                    <a:p>
                      <a:r>
                        <a:rPr lang="es-CO" dirty="0"/>
                        <a:t>&lt;ul&gt;</a:t>
                      </a:r>
                    </a:p>
                  </a:txBody>
                  <a:tcPr/>
                </a:tc>
                <a:tc>
                  <a:txBody>
                    <a:bodyPr/>
                    <a:lstStyle/>
                    <a:p>
                      <a:r>
                        <a:rPr lang="es-CO" dirty="0"/>
                        <a:t>CREAR  UNA LISTA SIN ORDEN</a:t>
                      </a:r>
                    </a:p>
                  </a:txBody>
                  <a:tcPr/>
                </a:tc>
                <a:extLst>
                  <a:ext uri="{0D108BD9-81ED-4DB2-BD59-A6C34878D82A}">
                    <a16:rowId xmlns:a16="http://schemas.microsoft.com/office/drawing/2014/main" val="3942294592"/>
                  </a:ext>
                </a:extLst>
              </a:tr>
              <a:tr h="369669">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s-CO" dirty="0"/>
                        <a:t>&lt;ol&gt;</a:t>
                      </a:r>
                    </a:p>
                  </a:txBody>
                  <a:tcPr/>
                </a:tc>
                <a:tc>
                  <a:txBody>
                    <a:bodyPr/>
                    <a:lstStyle/>
                    <a:p>
                      <a:r>
                        <a:rPr lang="es-CO" dirty="0"/>
                        <a:t>CREAR UNA LISTA ORDENADA</a:t>
                      </a:r>
                    </a:p>
                  </a:txBody>
                  <a:tcPr/>
                </a:tc>
                <a:extLst>
                  <a:ext uri="{0D108BD9-81ED-4DB2-BD59-A6C34878D82A}">
                    <a16:rowId xmlns:a16="http://schemas.microsoft.com/office/drawing/2014/main" val="591218553"/>
                  </a:ext>
                </a:extLst>
              </a:tr>
              <a:tr h="345990">
                <a:tc>
                  <a:txBody>
                    <a:bodyPr/>
                    <a:lstStyle/>
                    <a:p>
                      <a:r>
                        <a:rPr lang="es-CO" dirty="0"/>
                        <a:t>&lt;li&gt;</a:t>
                      </a:r>
                    </a:p>
                  </a:txBody>
                  <a:tcPr/>
                </a:tc>
                <a:tc>
                  <a:txBody>
                    <a:bodyPr/>
                    <a:lstStyle/>
                    <a:p>
                      <a:r>
                        <a:rPr lang="es-CO" dirty="0"/>
                        <a:t>INSERTA CONTENIDO DE OTRAS PÁGINAS</a:t>
                      </a:r>
                    </a:p>
                  </a:txBody>
                  <a:tcPr/>
                </a:tc>
                <a:extLst>
                  <a:ext uri="{0D108BD9-81ED-4DB2-BD59-A6C34878D82A}">
                    <a16:rowId xmlns:a16="http://schemas.microsoft.com/office/drawing/2014/main" val="4075826901"/>
                  </a:ext>
                </a:extLst>
              </a:tr>
              <a:tr h="345990">
                <a:tc>
                  <a:txBody>
                    <a:bodyPr/>
                    <a:lstStyle/>
                    <a:p>
                      <a:r>
                        <a:rPr lang="es-CO" dirty="0"/>
                        <a:t>&lt;div&gt;</a:t>
                      </a:r>
                    </a:p>
                  </a:txBody>
                  <a:tcPr/>
                </a:tc>
                <a:tc>
                  <a:txBody>
                    <a:bodyPr/>
                    <a:lstStyle/>
                    <a:p>
                      <a:r>
                        <a:rPr lang="es-CO" dirty="0"/>
                        <a:t>INSERTA UN AUDIO</a:t>
                      </a:r>
                    </a:p>
                  </a:txBody>
                  <a:tcPr/>
                </a:tc>
                <a:extLst>
                  <a:ext uri="{0D108BD9-81ED-4DB2-BD59-A6C34878D82A}">
                    <a16:rowId xmlns:a16="http://schemas.microsoft.com/office/drawing/2014/main" val="2612679173"/>
                  </a:ext>
                </a:extLst>
              </a:tr>
              <a:tr h="345990">
                <a:tc>
                  <a:txBody>
                    <a:bodyPr/>
                    <a:lstStyle/>
                    <a:p>
                      <a:r>
                        <a:rPr lang="es-CO" dirty="0"/>
                        <a:t>&lt;nav&gt;</a:t>
                      </a:r>
                    </a:p>
                  </a:txBody>
                  <a:tcPr/>
                </a:tc>
                <a:tc>
                  <a:txBody>
                    <a:bodyPr/>
                    <a:lstStyle/>
                    <a:p>
                      <a:r>
                        <a:rPr lang="es-CO" dirty="0"/>
                        <a:t>CREAR</a:t>
                      </a:r>
                      <a:r>
                        <a:rPr lang="es-CO" baseline="0" dirty="0"/>
                        <a:t> EL MENU DE NAVEGACION</a:t>
                      </a:r>
                      <a:endParaRPr lang="es-CO" dirty="0"/>
                    </a:p>
                  </a:txBody>
                  <a:tcPr/>
                </a:tc>
                <a:extLst>
                  <a:ext uri="{0D108BD9-81ED-4DB2-BD59-A6C34878D82A}">
                    <a16:rowId xmlns:a16="http://schemas.microsoft.com/office/drawing/2014/main" val="686927607"/>
                  </a:ext>
                </a:extLst>
              </a:tr>
              <a:tr h="345990">
                <a:tc>
                  <a:txBody>
                    <a:bodyPr/>
                    <a:lstStyle/>
                    <a:p>
                      <a:r>
                        <a:rPr lang="es-CO" dirty="0"/>
                        <a:t>&lt;header&gt;</a:t>
                      </a:r>
                    </a:p>
                  </a:txBody>
                  <a:tcPr/>
                </a:tc>
                <a:tc>
                  <a:txBody>
                    <a:bodyPr/>
                    <a:lstStyle/>
                    <a:p>
                      <a:r>
                        <a:rPr lang="es-CO" dirty="0"/>
                        <a:t>DEFINE LA CABECERA DE LA PAGINA</a:t>
                      </a:r>
                    </a:p>
                  </a:txBody>
                  <a:tcPr/>
                </a:tc>
                <a:extLst>
                  <a:ext uri="{0D108BD9-81ED-4DB2-BD59-A6C34878D82A}">
                    <a16:rowId xmlns:a16="http://schemas.microsoft.com/office/drawing/2014/main" val="402534683"/>
                  </a:ext>
                </a:extLst>
              </a:tr>
              <a:tr h="345990">
                <a:tc>
                  <a:txBody>
                    <a:bodyPr/>
                    <a:lstStyle/>
                    <a:p>
                      <a:r>
                        <a:rPr lang="es-CO" dirty="0"/>
                        <a:t>&lt;footer&gt;</a:t>
                      </a:r>
                    </a:p>
                  </a:txBody>
                  <a:tcPr/>
                </a:tc>
                <a:tc>
                  <a:txBody>
                    <a:bodyPr/>
                    <a:lstStyle/>
                    <a:p>
                      <a:r>
                        <a:rPr lang="es-CO" dirty="0"/>
                        <a:t>DEFINE EL</a:t>
                      </a:r>
                      <a:r>
                        <a:rPr lang="es-CO" baseline="0" dirty="0"/>
                        <a:t> PIE DE PAGINA</a:t>
                      </a:r>
                      <a:endParaRPr lang="es-CO" dirty="0"/>
                    </a:p>
                  </a:txBody>
                  <a:tcPr/>
                </a:tc>
                <a:extLst>
                  <a:ext uri="{0D108BD9-81ED-4DB2-BD59-A6C34878D82A}">
                    <a16:rowId xmlns:a16="http://schemas.microsoft.com/office/drawing/2014/main" val="202340843"/>
                  </a:ext>
                </a:extLst>
              </a:tr>
            </a:tbl>
          </a:graphicData>
        </a:graphic>
      </p:graphicFrame>
    </p:spTree>
    <p:extLst>
      <p:ext uri="{BB962C8B-B14F-4D97-AF65-F5344CB8AC3E}">
        <p14:creationId xmlns:p14="http://schemas.microsoft.com/office/powerpoint/2010/main" val="4161226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7"/>
          </a:xfrm>
          <a:prstGeom prst="rect">
            <a:avLst/>
          </a:prstGeom>
        </p:spPr>
      </p:pic>
      <p:sp>
        <p:nvSpPr>
          <p:cNvPr id="3" name="object 3"/>
          <p:cNvSpPr txBox="1"/>
          <p:nvPr/>
        </p:nvSpPr>
        <p:spPr>
          <a:xfrm>
            <a:off x="745947" y="2342133"/>
            <a:ext cx="4065270" cy="3351687"/>
          </a:xfrm>
          <a:prstGeom prst="rect">
            <a:avLst/>
          </a:prstGeom>
        </p:spPr>
        <p:txBody>
          <a:bodyPr vert="horz" wrap="square" lIns="0" tIns="12700" rIns="0" bIns="0" rtlCol="0">
            <a:spAutoFit/>
          </a:bodyPr>
          <a:lstStyle/>
          <a:p>
            <a:pPr marL="12700" marR="5080">
              <a:lnSpc>
                <a:spcPct val="112900"/>
              </a:lnSpc>
              <a:spcBef>
                <a:spcPts val="100"/>
              </a:spcBef>
            </a:pPr>
            <a:r>
              <a:rPr lang="es-MX" sz="4800" b="1" i="1" spc="-5" dirty="0">
                <a:solidFill>
                  <a:schemeClr val="bg1"/>
                </a:solidFill>
                <a:latin typeface="Verdana"/>
                <a:cs typeface="Verdana"/>
              </a:rPr>
              <a:t>Formato Avanzado del documento</a:t>
            </a:r>
            <a:endParaRPr sz="4800" dirty="0">
              <a:solidFill>
                <a:schemeClr val="bg1"/>
              </a:solidFill>
              <a:latin typeface="Tahoma"/>
              <a:cs typeface="Tahoma"/>
            </a:endParaRPr>
          </a:p>
        </p:txBody>
      </p:sp>
    </p:spTree>
    <p:extLst>
      <p:ext uri="{BB962C8B-B14F-4D97-AF65-F5344CB8AC3E}">
        <p14:creationId xmlns:p14="http://schemas.microsoft.com/office/powerpoint/2010/main" val="1682914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153412" y="1225446"/>
            <a:ext cx="8819388" cy="4946753"/>
            <a:chOff x="2153412" y="1225295"/>
            <a:chExt cx="8072755" cy="4523105"/>
          </a:xfrm>
        </p:grpSpPr>
        <p:sp>
          <p:nvSpPr>
            <p:cNvPr id="3" name="object 3"/>
            <p:cNvSpPr/>
            <p:nvPr/>
          </p:nvSpPr>
          <p:spPr>
            <a:xfrm>
              <a:off x="2153412" y="1225296"/>
              <a:ext cx="8072755" cy="809460"/>
            </a:xfrm>
            <a:custGeom>
              <a:avLst/>
              <a:gdLst/>
              <a:ahLst/>
              <a:cxnLst/>
              <a:rect l="l" t="t" r="r" b="b"/>
              <a:pathLst>
                <a:path w="8072755" h="4523105">
                  <a:moveTo>
                    <a:pt x="8072247" y="0"/>
                  </a:moveTo>
                  <a:lnTo>
                    <a:pt x="0" y="0"/>
                  </a:lnTo>
                  <a:lnTo>
                    <a:pt x="0" y="4522724"/>
                  </a:lnTo>
                  <a:lnTo>
                    <a:pt x="8072247" y="4522724"/>
                  </a:lnTo>
                  <a:lnTo>
                    <a:pt x="8072247" y="0"/>
                  </a:lnTo>
                  <a:close/>
                </a:path>
              </a:pathLst>
            </a:custGeom>
            <a:solidFill>
              <a:srgbClr val="FFFFFF"/>
            </a:solidFill>
          </p:spPr>
          <p:txBody>
            <a:bodyPr wrap="square" lIns="0" tIns="0" rIns="0" bIns="0" rtlCol="0"/>
            <a:lstStyle/>
            <a:p>
              <a:endParaRPr/>
            </a:p>
          </p:txBody>
        </p:sp>
        <p:sp>
          <p:nvSpPr>
            <p:cNvPr id="4" name="object 4"/>
            <p:cNvSpPr/>
            <p:nvPr/>
          </p:nvSpPr>
          <p:spPr>
            <a:xfrm>
              <a:off x="2153412" y="1225295"/>
              <a:ext cx="8072755" cy="4523105"/>
            </a:xfrm>
            <a:custGeom>
              <a:avLst/>
              <a:gdLst/>
              <a:ahLst/>
              <a:cxnLst/>
              <a:rect l="l" t="t" r="r" b="b"/>
              <a:pathLst>
                <a:path w="8072755" h="4523105">
                  <a:moveTo>
                    <a:pt x="0" y="4522724"/>
                  </a:moveTo>
                  <a:lnTo>
                    <a:pt x="8072247" y="4522724"/>
                  </a:lnTo>
                  <a:lnTo>
                    <a:pt x="8072247" y="0"/>
                  </a:lnTo>
                  <a:lnTo>
                    <a:pt x="0" y="0"/>
                  </a:lnTo>
                  <a:lnTo>
                    <a:pt x="0" y="4522724"/>
                  </a:lnTo>
                  <a:close/>
                </a:path>
              </a:pathLst>
            </a:custGeom>
            <a:ln w="12192">
              <a:solidFill>
                <a:srgbClr val="4470C4"/>
              </a:solidFill>
            </a:ln>
          </p:spPr>
          <p:txBody>
            <a:bodyPr wrap="square" lIns="0" tIns="0" rIns="0" bIns="0" rtlCol="0"/>
            <a:lstStyle/>
            <a:p>
              <a:endParaRPr/>
            </a:p>
          </p:txBody>
        </p:sp>
      </p:grpSp>
      <p:sp>
        <p:nvSpPr>
          <p:cNvPr id="8" name="Rectángulo: esquinas redondeadas 7">
            <a:extLst>
              <a:ext uri="{FF2B5EF4-FFF2-40B4-BE49-F238E27FC236}">
                <a16:creationId xmlns:a16="http://schemas.microsoft.com/office/drawing/2014/main" id="{549A2A24-637A-4AFB-B33C-BD0D36C1BF0A}"/>
              </a:ext>
            </a:extLst>
          </p:cNvPr>
          <p:cNvSpPr/>
          <p:nvPr/>
        </p:nvSpPr>
        <p:spPr>
          <a:xfrm>
            <a:off x="3810000" y="152401"/>
            <a:ext cx="4724400" cy="838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spc="-65" dirty="0">
                <a:solidFill>
                  <a:schemeClr val="tx2">
                    <a:lumMod val="75000"/>
                  </a:schemeClr>
                </a:solidFill>
                <a:latin typeface="Verdana"/>
              </a:rPr>
              <a:t>ETIQUETAS TABLAS</a:t>
            </a:r>
            <a:endParaRPr lang="es-ES" dirty="0"/>
          </a:p>
        </p:txBody>
      </p:sp>
      <p:sp>
        <p:nvSpPr>
          <p:cNvPr id="6" name="Rectángulo 5"/>
          <p:cNvSpPr/>
          <p:nvPr/>
        </p:nvSpPr>
        <p:spPr>
          <a:xfrm>
            <a:off x="2514600" y="1470306"/>
            <a:ext cx="8305800" cy="584775"/>
          </a:xfrm>
          <a:prstGeom prst="rect">
            <a:avLst/>
          </a:prstGeom>
        </p:spPr>
        <p:txBody>
          <a:bodyPr wrap="square">
            <a:spAutoFit/>
          </a:bodyPr>
          <a:lstStyle/>
          <a:p>
            <a:pPr algn="just"/>
            <a:r>
              <a:rPr lang="es-CO" sz="1600" dirty="0">
                <a:solidFill>
                  <a:schemeClr val="tx2"/>
                </a:solidFill>
                <a:latin typeface="Verdana" panose="020B0604030504040204" pitchFamily="34" charset="0"/>
                <a:ea typeface="Verdana" panose="020B0604030504040204" pitchFamily="34" charset="0"/>
                <a:cs typeface="Verdana" panose="020B0604030504040204" pitchFamily="34" charset="0"/>
              </a:rPr>
              <a:t>Etiquetas cuyo propósito es brindar orden y formato a la información extraída de otras fuentes</a:t>
            </a:r>
          </a:p>
        </p:txBody>
      </p:sp>
      <p:pic>
        <p:nvPicPr>
          <p:cNvPr id="5" name="Imagen 4"/>
          <p:cNvPicPr>
            <a:picLocks noChangeAspect="1"/>
          </p:cNvPicPr>
          <p:nvPr/>
        </p:nvPicPr>
        <p:blipFill>
          <a:blip r:embed="rId2"/>
          <a:stretch>
            <a:fillRect/>
          </a:stretch>
        </p:blipFill>
        <p:spPr>
          <a:xfrm>
            <a:off x="2514600" y="2836536"/>
            <a:ext cx="2820370" cy="1527646"/>
          </a:xfrm>
          <a:prstGeom prst="rect">
            <a:avLst/>
          </a:prstGeom>
        </p:spPr>
      </p:pic>
      <p:pic>
        <p:nvPicPr>
          <p:cNvPr id="7" name="Imagen 6"/>
          <p:cNvPicPr>
            <a:picLocks noChangeAspect="1"/>
          </p:cNvPicPr>
          <p:nvPr/>
        </p:nvPicPr>
        <p:blipFill>
          <a:blip r:embed="rId3"/>
          <a:stretch>
            <a:fillRect/>
          </a:stretch>
        </p:blipFill>
        <p:spPr>
          <a:xfrm>
            <a:off x="5487370" y="2055081"/>
            <a:ext cx="5333030" cy="4117118"/>
          </a:xfrm>
          <a:prstGeom prst="rect">
            <a:avLst/>
          </a:prstGeom>
        </p:spPr>
      </p:pic>
    </p:spTree>
    <p:extLst>
      <p:ext uri="{BB962C8B-B14F-4D97-AF65-F5344CB8AC3E}">
        <p14:creationId xmlns:p14="http://schemas.microsoft.com/office/powerpoint/2010/main" val="2359725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153412" y="1225446"/>
            <a:ext cx="8819388" cy="4946753"/>
            <a:chOff x="2153412" y="1225295"/>
            <a:chExt cx="8072755" cy="4523105"/>
          </a:xfrm>
        </p:grpSpPr>
        <p:sp>
          <p:nvSpPr>
            <p:cNvPr id="3" name="object 3"/>
            <p:cNvSpPr/>
            <p:nvPr/>
          </p:nvSpPr>
          <p:spPr>
            <a:xfrm>
              <a:off x="2153412" y="1225296"/>
              <a:ext cx="8072755" cy="809460"/>
            </a:xfrm>
            <a:custGeom>
              <a:avLst/>
              <a:gdLst/>
              <a:ahLst/>
              <a:cxnLst/>
              <a:rect l="l" t="t" r="r" b="b"/>
              <a:pathLst>
                <a:path w="8072755" h="4523105">
                  <a:moveTo>
                    <a:pt x="8072247" y="0"/>
                  </a:moveTo>
                  <a:lnTo>
                    <a:pt x="0" y="0"/>
                  </a:lnTo>
                  <a:lnTo>
                    <a:pt x="0" y="4522724"/>
                  </a:lnTo>
                  <a:lnTo>
                    <a:pt x="8072247" y="4522724"/>
                  </a:lnTo>
                  <a:lnTo>
                    <a:pt x="8072247" y="0"/>
                  </a:lnTo>
                  <a:close/>
                </a:path>
              </a:pathLst>
            </a:custGeom>
            <a:solidFill>
              <a:srgbClr val="FFFFFF"/>
            </a:solidFill>
          </p:spPr>
          <p:txBody>
            <a:bodyPr wrap="square" lIns="0" tIns="0" rIns="0" bIns="0" rtlCol="0"/>
            <a:lstStyle/>
            <a:p>
              <a:endParaRPr/>
            </a:p>
          </p:txBody>
        </p:sp>
        <p:sp>
          <p:nvSpPr>
            <p:cNvPr id="4" name="object 4"/>
            <p:cNvSpPr/>
            <p:nvPr/>
          </p:nvSpPr>
          <p:spPr>
            <a:xfrm>
              <a:off x="2153412" y="1225295"/>
              <a:ext cx="8072755" cy="4523105"/>
            </a:xfrm>
            <a:custGeom>
              <a:avLst/>
              <a:gdLst/>
              <a:ahLst/>
              <a:cxnLst/>
              <a:rect l="l" t="t" r="r" b="b"/>
              <a:pathLst>
                <a:path w="8072755" h="4523105">
                  <a:moveTo>
                    <a:pt x="0" y="4522724"/>
                  </a:moveTo>
                  <a:lnTo>
                    <a:pt x="8072247" y="4522724"/>
                  </a:lnTo>
                  <a:lnTo>
                    <a:pt x="8072247" y="0"/>
                  </a:lnTo>
                  <a:lnTo>
                    <a:pt x="0" y="0"/>
                  </a:lnTo>
                  <a:lnTo>
                    <a:pt x="0" y="4522724"/>
                  </a:lnTo>
                  <a:close/>
                </a:path>
              </a:pathLst>
            </a:custGeom>
            <a:ln w="12192">
              <a:solidFill>
                <a:srgbClr val="4470C4"/>
              </a:solidFill>
            </a:ln>
          </p:spPr>
          <p:txBody>
            <a:bodyPr wrap="square" lIns="0" tIns="0" rIns="0" bIns="0" rtlCol="0"/>
            <a:lstStyle/>
            <a:p>
              <a:endParaRPr/>
            </a:p>
          </p:txBody>
        </p:sp>
      </p:grpSp>
      <p:sp>
        <p:nvSpPr>
          <p:cNvPr id="8" name="Rectángulo: esquinas redondeadas 7">
            <a:extLst>
              <a:ext uri="{FF2B5EF4-FFF2-40B4-BE49-F238E27FC236}">
                <a16:creationId xmlns:a16="http://schemas.microsoft.com/office/drawing/2014/main" id="{549A2A24-637A-4AFB-B33C-BD0D36C1BF0A}"/>
              </a:ext>
            </a:extLst>
          </p:cNvPr>
          <p:cNvSpPr/>
          <p:nvPr/>
        </p:nvSpPr>
        <p:spPr>
          <a:xfrm>
            <a:off x="3810000" y="152401"/>
            <a:ext cx="4724400" cy="838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spc="-65" dirty="0">
                <a:solidFill>
                  <a:schemeClr val="tx2">
                    <a:lumMod val="75000"/>
                  </a:schemeClr>
                </a:solidFill>
                <a:latin typeface="Verdana"/>
              </a:rPr>
              <a:t>ETIQUETAS TABLAS</a:t>
            </a:r>
            <a:endParaRPr lang="es-ES" dirty="0"/>
          </a:p>
        </p:txBody>
      </p:sp>
      <p:sp>
        <p:nvSpPr>
          <p:cNvPr id="6" name="Rectángulo 5"/>
          <p:cNvSpPr/>
          <p:nvPr/>
        </p:nvSpPr>
        <p:spPr>
          <a:xfrm>
            <a:off x="2514600" y="1470306"/>
            <a:ext cx="8305800" cy="584775"/>
          </a:xfrm>
          <a:prstGeom prst="rect">
            <a:avLst/>
          </a:prstGeom>
        </p:spPr>
        <p:txBody>
          <a:bodyPr wrap="square">
            <a:spAutoFit/>
          </a:bodyPr>
          <a:lstStyle/>
          <a:p>
            <a:pPr algn="just"/>
            <a:r>
              <a:rPr lang="es-CO" sz="1600" dirty="0">
                <a:solidFill>
                  <a:schemeClr val="tx2"/>
                </a:solidFill>
                <a:latin typeface="Verdana" panose="020B0604030504040204" pitchFamily="34" charset="0"/>
                <a:ea typeface="Verdana" panose="020B0604030504040204" pitchFamily="34" charset="0"/>
                <a:cs typeface="Verdana" panose="020B0604030504040204" pitchFamily="34" charset="0"/>
              </a:rPr>
              <a:t>Etiquetas cuyo propósito es brindar orden y formato a la información extraída de otras fuentes</a:t>
            </a:r>
          </a:p>
        </p:txBody>
      </p:sp>
      <p:graphicFrame>
        <p:nvGraphicFramePr>
          <p:cNvPr id="9" name="Tabla 8"/>
          <p:cNvGraphicFramePr>
            <a:graphicFrameLocks noGrp="1"/>
          </p:cNvGraphicFramePr>
          <p:nvPr>
            <p:extLst>
              <p:ext uri="{D42A27DB-BD31-4B8C-83A1-F6EECF244321}">
                <p14:modId xmlns:p14="http://schemas.microsoft.com/office/powerpoint/2010/main" val="1207562098"/>
              </p:ext>
            </p:extLst>
          </p:nvPr>
        </p:nvGraphicFramePr>
        <p:xfrm>
          <a:off x="2523893" y="2053582"/>
          <a:ext cx="8305800" cy="3755632"/>
        </p:xfrm>
        <a:graphic>
          <a:graphicData uri="http://schemas.openxmlformats.org/drawingml/2006/table">
            <a:tbl>
              <a:tblPr firstRow="1" bandRow="1">
                <a:tableStyleId>{5C22544A-7EE6-4342-B048-85BDC9FD1C3A}</a:tableStyleId>
              </a:tblPr>
              <a:tblGrid>
                <a:gridCol w="1972628">
                  <a:extLst>
                    <a:ext uri="{9D8B030D-6E8A-4147-A177-3AD203B41FA5}">
                      <a16:colId xmlns:a16="http://schemas.microsoft.com/office/drawing/2014/main" val="2631261764"/>
                    </a:ext>
                  </a:extLst>
                </a:gridCol>
                <a:gridCol w="6333172">
                  <a:extLst>
                    <a:ext uri="{9D8B030D-6E8A-4147-A177-3AD203B41FA5}">
                      <a16:colId xmlns:a16="http://schemas.microsoft.com/office/drawing/2014/main" val="214438921"/>
                    </a:ext>
                  </a:extLst>
                </a:gridCol>
              </a:tblGrid>
              <a:tr h="272819">
                <a:tc>
                  <a:txBody>
                    <a:bodyPr/>
                    <a:lstStyle/>
                    <a:p>
                      <a:r>
                        <a:rPr lang="es-CO" sz="1200" dirty="0"/>
                        <a:t>ETIQUETA</a:t>
                      </a:r>
                    </a:p>
                  </a:txBody>
                  <a:tcPr/>
                </a:tc>
                <a:tc>
                  <a:txBody>
                    <a:bodyPr/>
                    <a:lstStyle/>
                    <a:p>
                      <a:r>
                        <a:rPr lang="es-CO" sz="1200" dirty="0"/>
                        <a:t>DESCRIPCION</a:t>
                      </a:r>
                    </a:p>
                  </a:txBody>
                  <a:tcPr/>
                </a:tc>
                <a:extLst>
                  <a:ext uri="{0D108BD9-81ED-4DB2-BD59-A6C34878D82A}">
                    <a16:rowId xmlns:a16="http://schemas.microsoft.com/office/drawing/2014/main" val="2732812642"/>
                  </a:ext>
                </a:extLst>
              </a:tr>
              <a:tr h="272819">
                <a:tc>
                  <a:txBody>
                    <a:bodyPr/>
                    <a:lstStyle/>
                    <a:p>
                      <a:r>
                        <a:rPr lang="es-CO" sz="1200" dirty="0"/>
                        <a:t>&lt;table&gt;</a:t>
                      </a:r>
                    </a:p>
                  </a:txBody>
                  <a:tcPr/>
                </a:tc>
                <a:tc>
                  <a:txBody>
                    <a:bodyPr/>
                    <a:lstStyle/>
                    <a:p>
                      <a:r>
                        <a:rPr lang="es-CO" sz="1200" dirty="0"/>
                        <a:t>DEFINICION DE UNA</a:t>
                      </a:r>
                      <a:r>
                        <a:rPr lang="es-CO" sz="1200" baseline="0" dirty="0"/>
                        <a:t> TABLA</a:t>
                      </a:r>
                      <a:endParaRPr lang="es-CO" sz="1200" dirty="0"/>
                    </a:p>
                  </a:txBody>
                  <a:tcPr/>
                </a:tc>
                <a:extLst>
                  <a:ext uri="{0D108BD9-81ED-4DB2-BD59-A6C34878D82A}">
                    <a16:rowId xmlns:a16="http://schemas.microsoft.com/office/drawing/2014/main" val="3942294592"/>
                  </a:ext>
                </a:extLst>
              </a:tr>
              <a:tr h="272819">
                <a:tc>
                  <a:txBody>
                    <a:bodyPr/>
                    <a:lstStyle/>
                    <a:p>
                      <a:r>
                        <a:rPr lang="es-CO" sz="1200" dirty="0"/>
                        <a:t>&lt;th&gt;</a:t>
                      </a:r>
                    </a:p>
                  </a:txBody>
                  <a:tcPr/>
                </a:tc>
                <a:tc>
                  <a:txBody>
                    <a:bodyPr/>
                    <a:lstStyle/>
                    <a:p>
                      <a:r>
                        <a:rPr lang="es-CO" sz="1200" dirty="0"/>
                        <a:t>CABECERA DE UNA TABLA</a:t>
                      </a:r>
                    </a:p>
                  </a:txBody>
                  <a:tcPr/>
                </a:tc>
                <a:extLst>
                  <a:ext uri="{0D108BD9-81ED-4DB2-BD59-A6C34878D82A}">
                    <a16:rowId xmlns:a16="http://schemas.microsoft.com/office/drawing/2014/main" val="591218553"/>
                  </a:ext>
                </a:extLst>
              </a:tr>
              <a:tr h="272819">
                <a:tc>
                  <a:txBody>
                    <a:bodyPr/>
                    <a:lstStyle/>
                    <a:p>
                      <a:r>
                        <a:rPr lang="es-CO" sz="1200" dirty="0"/>
                        <a:t>&lt;tr&gt;</a:t>
                      </a:r>
                    </a:p>
                  </a:txBody>
                  <a:tcPr/>
                </a:tc>
                <a:tc>
                  <a:txBody>
                    <a:bodyPr/>
                    <a:lstStyle/>
                    <a:p>
                      <a:r>
                        <a:rPr lang="es-CO" sz="1200" dirty="0"/>
                        <a:t>DEFINE UNA FILA EN UNA TABLA</a:t>
                      </a:r>
                    </a:p>
                  </a:txBody>
                  <a:tcPr/>
                </a:tc>
                <a:extLst>
                  <a:ext uri="{0D108BD9-81ED-4DB2-BD59-A6C34878D82A}">
                    <a16:rowId xmlns:a16="http://schemas.microsoft.com/office/drawing/2014/main" val="4075826901"/>
                  </a:ext>
                </a:extLst>
              </a:tr>
              <a:tr h="272819">
                <a:tc>
                  <a:txBody>
                    <a:bodyPr/>
                    <a:lstStyle/>
                    <a:p>
                      <a:r>
                        <a:rPr lang="es-CO" sz="1200" dirty="0"/>
                        <a:t>&lt;td&gt;</a:t>
                      </a:r>
                    </a:p>
                  </a:txBody>
                  <a:tcPr/>
                </a:tc>
                <a:tc>
                  <a:txBody>
                    <a:bodyPr/>
                    <a:lstStyle/>
                    <a:p>
                      <a:r>
                        <a:rPr lang="es-CO" sz="1200" dirty="0"/>
                        <a:t>DEFINE UNA CELDA EN UNA</a:t>
                      </a:r>
                      <a:r>
                        <a:rPr lang="es-CO" sz="1200" baseline="0" dirty="0"/>
                        <a:t> TABLA</a:t>
                      </a:r>
                      <a:endParaRPr lang="es-CO" sz="1200" dirty="0"/>
                    </a:p>
                  </a:txBody>
                  <a:tcPr/>
                </a:tc>
                <a:extLst>
                  <a:ext uri="{0D108BD9-81ED-4DB2-BD59-A6C34878D82A}">
                    <a16:rowId xmlns:a16="http://schemas.microsoft.com/office/drawing/2014/main" val="2612679173"/>
                  </a:ext>
                </a:extLst>
              </a:tr>
              <a:tr h="272819">
                <a:tc>
                  <a:txBody>
                    <a:bodyPr/>
                    <a:lstStyle/>
                    <a:p>
                      <a:r>
                        <a:rPr lang="es-CO" sz="1200" dirty="0"/>
                        <a:t>&lt;</a:t>
                      </a:r>
                      <a:r>
                        <a:rPr lang="es-CO" sz="1200" dirty="0" err="1"/>
                        <a:t>caption</a:t>
                      </a:r>
                      <a:r>
                        <a:rPr lang="es-CO" sz="1200" dirty="0"/>
                        <a:t>&gt;</a:t>
                      </a:r>
                    </a:p>
                  </a:txBody>
                  <a:tcPr/>
                </a:tc>
                <a:tc>
                  <a:txBody>
                    <a:bodyPr/>
                    <a:lstStyle/>
                    <a:p>
                      <a:r>
                        <a:rPr lang="es-CO" sz="1200" dirty="0"/>
                        <a:t>DEFINE EL NOMBRE O TITULO DE LA TABLA</a:t>
                      </a:r>
                    </a:p>
                  </a:txBody>
                  <a:tcPr/>
                </a:tc>
                <a:extLst>
                  <a:ext uri="{0D108BD9-81ED-4DB2-BD59-A6C34878D82A}">
                    <a16:rowId xmlns:a16="http://schemas.microsoft.com/office/drawing/2014/main" val="2730309510"/>
                  </a:ext>
                </a:extLst>
              </a:tr>
              <a:tr h="272819">
                <a:tc>
                  <a:txBody>
                    <a:bodyPr/>
                    <a:lstStyle/>
                    <a:p>
                      <a:r>
                        <a:rPr lang="es-CO" sz="1200" dirty="0"/>
                        <a:t>&lt;</a:t>
                      </a:r>
                      <a:r>
                        <a:rPr lang="es-CO" sz="1200" dirty="0" err="1"/>
                        <a:t>colgroup</a:t>
                      </a:r>
                      <a:r>
                        <a:rPr lang="es-CO" sz="1200" dirty="0"/>
                        <a:t>&gt;</a:t>
                      </a:r>
                    </a:p>
                  </a:txBody>
                  <a:tcPr/>
                </a:tc>
                <a:tc>
                  <a:txBody>
                    <a:bodyPr/>
                    <a:lstStyle/>
                    <a:p>
                      <a:r>
                        <a:rPr lang="es-CO" sz="1200" dirty="0"/>
                        <a:t>ESPECIFICA UN GRUPO</a:t>
                      </a:r>
                      <a:r>
                        <a:rPr lang="es-CO" sz="1200" baseline="0" dirty="0"/>
                        <a:t> DE UNA O  MAS COLUMNAS PARA APLICAR FORMATO</a:t>
                      </a:r>
                      <a:endParaRPr lang="es-CO" sz="1200" dirty="0"/>
                    </a:p>
                  </a:txBody>
                  <a:tcPr/>
                </a:tc>
                <a:extLst>
                  <a:ext uri="{0D108BD9-81ED-4DB2-BD59-A6C34878D82A}">
                    <a16:rowId xmlns:a16="http://schemas.microsoft.com/office/drawing/2014/main" val="3754799069"/>
                  </a:ext>
                </a:extLst>
              </a:tr>
              <a:tr h="463792">
                <a:tc>
                  <a:txBody>
                    <a:bodyPr/>
                    <a:lstStyle/>
                    <a:p>
                      <a:r>
                        <a:rPr lang="es-CO" sz="1200" dirty="0"/>
                        <a:t>&lt;col&gt;</a:t>
                      </a:r>
                    </a:p>
                  </a:txBody>
                  <a:tcPr/>
                </a:tc>
                <a:tc>
                  <a:txBody>
                    <a:bodyPr/>
                    <a:lstStyle/>
                    <a:p>
                      <a:r>
                        <a:rPr lang="es-CO" sz="1200" dirty="0"/>
                        <a:t>ESPECIFICA LAS PROPIEDADES DE UNA COLUMNA DEFINIDA</a:t>
                      </a:r>
                      <a:r>
                        <a:rPr lang="es-CO" sz="1200" baseline="0" dirty="0"/>
                        <a:t> EN UN ELEMENTO COLGROUP</a:t>
                      </a:r>
                      <a:endParaRPr lang="es-CO" sz="1200" dirty="0"/>
                    </a:p>
                  </a:txBody>
                  <a:tcPr/>
                </a:tc>
                <a:extLst>
                  <a:ext uri="{0D108BD9-81ED-4DB2-BD59-A6C34878D82A}">
                    <a16:rowId xmlns:a16="http://schemas.microsoft.com/office/drawing/2014/main" val="2707206949"/>
                  </a:ext>
                </a:extLst>
              </a:tr>
              <a:tr h="272819">
                <a:tc>
                  <a:txBody>
                    <a:bodyPr/>
                    <a:lstStyle/>
                    <a:p>
                      <a:r>
                        <a:rPr lang="es-CO" sz="1200" dirty="0"/>
                        <a:t>&lt;</a:t>
                      </a:r>
                      <a:r>
                        <a:rPr lang="es-CO" sz="1200" dirty="0" err="1"/>
                        <a:t>thead</a:t>
                      </a:r>
                      <a:r>
                        <a:rPr lang="es-CO" sz="1200" dirty="0"/>
                        <a:t>&gt;</a:t>
                      </a:r>
                    </a:p>
                  </a:txBody>
                  <a:tcPr/>
                </a:tc>
                <a:tc>
                  <a:txBody>
                    <a:bodyPr/>
                    <a:lstStyle/>
                    <a:p>
                      <a:r>
                        <a:rPr lang="es-CO" sz="1200" dirty="0"/>
                        <a:t>DEFINE LA CABECERA DE LA</a:t>
                      </a:r>
                      <a:r>
                        <a:rPr lang="es-CO" sz="1200" baseline="0" dirty="0"/>
                        <a:t> TABLA</a:t>
                      </a:r>
                      <a:endParaRPr lang="es-CO" sz="1200" dirty="0"/>
                    </a:p>
                  </a:txBody>
                  <a:tcPr/>
                </a:tc>
                <a:extLst>
                  <a:ext uri="{0D108BD9-81ED-4DB2-BD59-A6C34878D82A}">
                    <a16:rowId xmlns:a16="http://schemas.microsoft.com/office/drawing/2014/main" val="452429076"/>
                  </a:ext>
                </a:extLst>
              </a:tr>
              <a:tr h="272819">
                <a:tc>
                  <a:txBody>
                    <a:bodyPr/>
                    <a:lstStyle/>
                    <a:p>
                      <a:r>
                        <a:rPr lang="es-CO" sz="1200" dirty="0"/>
                        <a:t>&lt;</a:t>
                      </a:r>
                      <a:r>
                        <a:rPr lang="es-CO" sz="1200" dirty="0" err="1"/>
                        <a:t>tbody</a:t>
                      </a:r>
                      <a:r>
                        <a:rPr lang="es-CO" sz="1200" dirty="0"/>
                        <a:t>&gt;</a:t>
                      </a:r>
                    </a:p>
                  </a:txBody>
                  <a:tcPr/>
                </a:tc>
                <a:tc>
                  <a:txBody>
                    <a:bodyPr/>
                    <a:lstStyle/>
                    <a:p>
                      <a:r>
                        <a:rPr lang="es-CO" sz="1200" dirty="0"/>
                        <a:t>DEFINE</a:t>
                      </a:r>
                      <a:r>
                        <a:rPr lang="es-CO" sz="1200" baseline="0" dirty="0"/>
                        <a:t> EL CUERPO DE LA TABLA</a:t>
                      </a:r>
                      <a:endParaRPr lang="es-CO" sz="1200" dirty="0"/>
                    </a:p>
                  </a:txBody>
                  <a:tcPr/>
                </a:tc>
                <a:extLst>
                  <a:ext uri="{0D108BD9-81ED-4DB2-BD59-A6C34878D82A}">
                    <a16:rowId xmlns:a16="http://schemas.microsoft.com/office/drawing/2014/main" val="1211067668"/>
                  </a:ext>
                </a:extLst>
              </a:tr>
              <a:tr h="272819">
                <a:tc>
                  <a:txBody>
                    <a:bodyPr/>
                    <a:lstStyle/>
                    <a:p>
                      <a:r>
                        <a:rPr lang="es-CO" sz="1200" dirty="0"/>
                        <a:t>&lt;</a:t>
                      </a:r>
                      <a:r>
                        <a:rPr lang="es-CO" sz="1200" dirty="0" err="1"/>
                        <a:t>tfoot</a:t>
                      </a:r>
                      <a:r>
                        <a:rPr lang="es-CO" sz="1200" dirty="0"/>
                        <a:t>&gt;</a:t>
                      </a:r>
                    </a:p>
                  </a:txBody>
                  <a:tcPr/>
                </a:tc>
                <a:tc>
                  <a:txBody>
                    <a:bodyPr/>
                    <a:lstStyle/>
                    <a:p>
                      <a:r>
                        <a:rPr lang="es-CO" sz="1200" dirty="0"/>
                        <a:t>DEFINE EL PIE</a:t>
                      </a:r>
                      <a:r>
                        <a:rPr lang="es-CO" sz="1200" baseline="0" dirty="0"/>
                        <a:t> DE LA TABLA</a:t>
                      </a:r>
                      <a:endParaRPr lang="es-CO" sz="1200" dirty="0"/>
                    </a:p>
                  </a:txBody>
                  <a:tcPr/>
                </a:tc>
                <a:extLst>
                  <a:ext uri="{0D108BD9-81ED-4DB2-BD59-A6C34878D82A}">
                    <a16:rowId xmlns:a16="http://schemas.microsoft.com/office/drawing/2014/main" val="1097877725"/>
                  </a:ext>
                </a:extLst>
              </a:tr>
              <a:tr h="272819">
                <a:tc>
                  <a:txBody>
                    <a:bodyPr/>
                    <a:lstStyle/>
                    <a:p>
                      <a:r>
                        <a:rPr lang="es-CO" sz="1200" dirty="0"/>
                        <a:t>&lt;</a:t>
                      </a:r>
                      <a:r>
                        <a:rPr lang="es-CO" sz="1200" dirty="0" err="1"/>
                        <a:t>colspan</a:t>
                      </a:r>
                      <a:r>
                        <a:rPr lang="es-CO" sz="1200" dirty="0"/>
                        <a:t>&gt;</a:t>
                      </a:r>
                    </a:p>
                  </a:txBody>
                  <a:tcPr/>
                </a:tc>
                <a:tc>
                  <a:txBody>
                    <a:bodyPr/>
                    <a:lstStyle/>
                    <a:p>
                      <a:r>
                        <a:rPr lang="es-CO" sz="1200" dirty="0"/>
                        <a:t>COMBINAR COLUMNAS</a:t>
                      </a:r>
                    </a:p>
                  </a:txBody>
                  <a:tcPr/>
                </a:tc>
                <a:extLst>
                  <a:ext uri="{0D108BD9-81ED-4DB2-BD59-A6C34878D82A}">
                    <a16:rowId xmlns:a16="http://schemas.microsoft.com/office/drawing/2014/main" val="1303214699"/>
                  </a:ext>
                </a:extLst>
              </a:tr>
              <a:tr h="272819">
                <a:tc>
                  <a:txBody>
                    <a:bodyPr/>
                    <a:lstStyle/>
                    <a:p>
                      <a:r>
                        <a:rPr lang="es-CO" sz="1200" dirty="0"/>
                        <a:t>&lt;</a:t>
                      </a:r>
                      <a:r>
                        <a:rPr lang="es-CO" sz="1200" dirty="0" err="1"/>
                        <a:t>rowspan</a:t>
                      </a:r>
                      <a:r>
                        <a:rPr lang="es-CO" sz="1200" dirty="0"/>
                        <a:t>&gt;</a:t>
                      </a:r>
                    </a:p>
                  </a:txBody>
                  <a:tcPr/>
                </a:tc>
                <a:tc>
                  <a:txBody>
                    <a:bodyPr/>
                    <a:lstStyle/>
                    <a:p>
                      <a:r>
                        <a:rPr lang="es-CO" sz="1200" dirty="0"/>
                        <a:t>COMBINA FILAS</a:t>
                      </a:r>
                    </a:p>
                  </a:txBody>
                  <a:tcPr/>
                </a:tc>
                <a:extLst>
                  <a:ext uri="{0D108BD9-81ED-4DB2-BD59-A6C34878D82A}">
                    <a16:rowId xmlns:a16="http://schemas.microsoft.com/office/drawing/2014/main" val="2508348281"/>
                  </a:ext>
                </a:extLst>
              </a:tr>
            </a:tbl>
          </a:graphicData>
        </a:graphic>
      </p:graphicFrame>
    </p:spTree>
    <p:extLst>
      <p:ext uri="{BB962C8B-B14F-4D97-AF65-F5344CB8AC3E}">
        <p14:creationId xmlns:p14="http://schemas.microsoft.com/office/powerpoint/2010/main" val="3243058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153412" y="1225446"/>
            <a:ext cx="8819388" cy="4946753"/>
            <a:chOff x="2153412" y="1225295"/>
            <a:chExt cx="8072755" cy="4523105"/>
          </a:xfrm>
        </p:grpSpPr>
        <p:sp>
          <p:nvSpPr>
            <p:cNvPr id="3" name="object 3"/>
            <p:cNvSpPr/>
            <p:nvPr/>
          </p:nvSpPr>
          <p:spPr>
            <a:xfrm>
              <a:off x="2153412" y="1225296"/>
              <a:ext cx="8072755" cy="809460"/>
            </a:xfrm>
            <a:custGeom>
              <a:avLst/>
              <a:gdLst/>
              <a:ahLst/>
              <a:cxnLst/>
              <a:rect l="l" t="t" r="r" b="b"/>
              <a:pathLst>
                <a:path w="8072755" h="4523105">
                  <a:moveTo>
                    <a:pt x="8072247" y="0"/>
                  </a:moveTo>
                  <a:lnTo>
                    <a:pt x="0" y="0"/>
                  </a:lnTo>
                  <a:lnTo>
                    <a:pt x="0" y="4522724"/>
                  </a:lnTo>
                  <a:lnTo>
                    <a:pt x="8072247" y="4522724"/>
                  </a:lnTo>
                  <a:lnTo>
                    <a:pt x="8072247" y="0"/>
                  </a:lnTo>
                  <a:close/>
                </a:path>
              </a:pathLst>
            </a:custGeom>
            <a:solidFill>
              <a:srgbClr val="FFFFFF"/>
            </a:solidFill>
          </p:spPr>
          <p:txBody>
            <a:bodyPr wrap="square" lIns="0" tIns="0" rIns="0" bIns="0" rtlCol="0"/>
            <a:lstStyle/>
            <a:p>
              <a:endParaRPr/>
            </a:p>
          </p:txBody>
        </p:sp>
        <p:sp>
          <p:nvSpPr>
            <p:cNvPr id="4" name="object 4"/>
            <p:cNvSpPr/>
            <p:nvPr/>
          </p:nvSpPr>
          <p:spPr>
            <a:xfrm>
              <a:off x="2153412" y="1225295"/>
              <a:ext cx="8072755" cy="4523105"/>
            </a:xfrm>
            <a:custGeom>
              <a:avLst/>
              <a:gdLst/>
              <a:ahLst/>
              <a:cxnLst/>
              <a:rect l="l" t="t" r="r" b="b"/>
              <a:pathLst>
                <a:path w="8072755" h="4523105">
                  <a:moveTo>
                    <a:pt x="0" y="4522724"/>
                  </a:moveTo>
                  <a:lnTo>
                    <a:pt x="8072247" y="4522724"/>
                  </a:lnTo>
                  <a:lnTo>
                    <a:pt x="8072247" y="0"/>
                  </a:lnTo>
                  <a:lnTo>
                    <a:pt x="0" y="0"/>
                  </a:lnTo>
                  <a:lnTo>
                    <a:pt x="0" y="4522724"/>
                  </a:lnTo>
                  <a:close/>
                </a:path>
              </a:pathLst>
            </a:custGeom>
            <a:ln w="12192">
              <a:solidFill>
                <a:srgbClr val="4470C4"/>
              </a:solidFill>
            </a:ln>
          </p:spPr>
          <p:txBody>
            <a:bodyPr wrap="square" lIns="0" tIns="0" rIns="0" bIns="0" rtlCol="0"/>
            <a:lstStyle/>
            <a:p>
              <a:endParaRPr/>
            </a:p>
          </p:txBody>
        </p:sp>
      </p:grpSp>
      <p:sp>
        <p:nvSpPr>
          <p:cNvPr id="8" name="Rectángulo: esquinas redondeadas 7">
            <a:extLst>
              <a:ext uri="{FF2B5EF4-FFF2-40B4-BE49-F238E27FC236}">
                <a16:creationId xmlns:a16="http://schemas.microsoft.com/office/drawing/2014/main" id="{549A2A24-637A-4AFB-B33C-BD0D36C1BF0A}"/>
              </a:ext>
            </a:extLst>
          </p:cNvPr>
          <p:cNvSpPr/>
          <p:nvPr/>
        </p:nvSpPr>
        <p:spPr>
          <a:xfrm>
            <a:off x="3810000" y="152401"/>
            <a:ext cx="4724400" cy="838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spc="-65" dirty="0">
                <a:solidFill>
                  <a:schemeClr val="tx2">
                    <a:lumMod val="75000"/>
                  </a:schemeClr>
                </a:solidFill>
                <a:latin typeface="Verdana"/>
              </a:rPr>
              <a:t>ENLACES</a:t>
            </a:r>
            <a:endParaRPr lang="es-ES" dirty="0"/>
          </a:p>
        </p:txBody>
      </p:sp>
      <p:sp>
        <p:nvSpPr>
          <p:cNvPr id="6" name="Rectángulo 5"/>
          <p:cNvSpPr/>
          <p:nvPr/>
        </p:nvSpPr>
        <p:spPr>
          <a:xfrm>
            <a:off x="2514600" y="1470306"/>
            <a:ext cx="8305800" cy="830997"/>
          </a:xfrm>
          <a:prstGeom prst="rect">
            <a:avLst/>
          </a:prstGeom>
        </p:spPr>
        <p:txBody>
          <a:bodyPr wrap="square">
            <a:spAutoFit/>
          </a:bodyPr>
          <a:lstStyle/>
          <a:p>
            <a:pPr algn="just"/>
            <a:r>
              <a:rPr lang="es-CO" sz="1600" dirty="0">
                <a:solidFill>
                  <a:schemeClr val="tx2"/>
                </a:solidFill>
                <a:latin typeface="Verdana" panose="020B0604030504040204" pitchFamily="34" charset="0"/>
                <a:ea typeface="Verdana" panose="020B0604030504040204" pitchFamily="34" charset="0"/>
                <a:cs typeface="Verdana" panose="020B0604030504040204" pitchFamily="34" charset="0"/>
              </a:rPr>
              <a:t>llamados hipertextos son los textos o los objetos sobre los que podemos hacer clic para que nos lleven a otra parte del documento, a otra página web en el mismo sitio o a otra página de Internet, entre otras funciones</a:t>
            </a:r>
          </a:p>
        </p:txBody>
      </p:sp>
      <p:pic>
        <p:nvPicPr>
          <p:cNvPr id="5" name="Imagen 4"/>
          <p:cNvPicPr>
            <a:picLocks noChangeAspect="1"/>
          </p:cNvPicPr>
          <p:nvPr/>
        </p:nvPicPr>
        <p:blipFill>
          <a:blip r:embed="rId2"/>
          <a:stretch>
            <a:fillRect/>
          </a:stretch>
        </p:blipFill>
        <p:spPr>
          <a:xfrm>
            <a:off x="2362200" y="2553089"/>
            <a:ext cx="3192414" cy="2171311"/>
          </a:xfrm>
          <a:prstGeom prst="rect">
            <a:avLst/>
          </a:prstGeom>
        </p:spPr>
      </p:pic>
      <p:pic>
        <p:nvPicPr>
          <p:cNvPr id="7" name="Imagen 6"/>
          <p:cNvPicPr>
            <a:picLocks noChangeAspect="1"/>
          </p:cNvPicPr>
          <p:nvPr/>
        </p:nvPicPr>
        <p:blipFill>
          <a:blip r:embed="rId3"/>
          <a:stretch>
            <a:fillRect/>
          </a:stretch>
        </p:blipFill>
        <p:spPr>
          <a:xfrm>
            <a:off x="8172450" y="2512725"/>
            <a:ext cx="2647950" cy="1724025"/>
          </a:xfrm>
          <a:prstGeom prst="rect">
            <a:avLst/>
          </a:prstGeom>
        </p:spPr>
      </p:pic>
      <p:pic>
        <p:nvPicPr>
          <p:cNvPr id="10" name="Imagen 9"/>
          <p:cNvPicPr>
            <a:picLocks noChangeAspect="1"/>
          </p:cNvPicPr>
          <p:nvPr/>
        </p:nvPicPr>
        <p:blipFill>
          <a:blip r:embed="rId4"/>
          <a:stretch>
            <a:fillRect/>
          </a:stretch>
        </p:blipFill>
        <p:spPr>
          <a:xfrm>
            <a:off x="5446568" y="4376158"/>
            <a:ext cx="3067050" cy="1495425"/>
          </a:xfrm>
          <a:prstGeom prst="rect">
            <a:avLst/>
          </a:prstGeom>
        </p:spPr>
      </p:pic>
    </p:spTree>
    <p:extLst>
      <p:ext uri="{BB962C8B-B14F-4D97-AF65-F5344CB8AC3E}">
        <p14:creationId xmlns:p14="http://schemas.microsoft.com/office/powerpoint/2010/main" val="3395022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7"/>
          </a:xfrm>
          <a:prstGeom prst="rect">
            <a:avLst/>
          </a:prstGeom>
        </p:spPr>
      </p:pic>
      <p:sp>
        <p:nvSpPr>
          <p:cNvPr id="3" name="object 3"/>
          <p:cNvSpPr txBox="1">
            <a:spLocks noGrp="1"/>
          </p:cNvSpPr>
          <p:nvPr>
            <p:ph type="title"/>
          </p:nvPr>
        </p:nvSpPr>
        <p:spPr>
          <a:xfrm>
            <a:off x="1677161" y="2874645"/>
            <a:ext cx="3335020" cy="1410643"/>
          </a:xfrm>
          <a:prstGeom prst="rect">
            <a:avLst/>
          </a:prstGeom>
        </p:spPr>
        <p:txBody>
          <a:bodyPr vert="horz" wrap="square" lIns="0" tIns="12700" rIns="0" bIns="0" rtlCol="0">
            <a:spAutoFit/>
          </a:bodyPr>
          <a:lstStyle/>
          <a:p>
            <a:pPr algn="ctr">
              <a:lnSpc>
                <a:spcPts val="10945"/>
              </a:lnSpc>
              <a:spcBef>
                <a:spcPts val="100"/>
              </a:spcBef>
            </a:pPr>
            <a:r>
              <a:rPr lang="es-MX" sz="9600" spc="-459" dirty="0">
                <a:solidFill>
                  <a:srgbClr val="FFFFFF"/>
                </a:solidFill>
              </a:rPr>
              <a:t>PAE</a:t>
            </a:r>
            <a:endParaRPr sz="9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153412" y="1225446"/>
            <a:ext cx="8819388" cy="4946753"/>
            <a:chOff x="2153412" y="1225295"/>
            <a:chExt cx="8072755" cy="4523105"/>
          </a:xfrm>
        </p:grpSpPr>
        <p:sp>
          <p:nvSpPr>
            <p:cNvPr id="3" name="object 3"/>
            <p:cNvSpPr/>
            <p:nvPr/>
          </p:nvSpPr>
          <p:spPr>
            <a:xfrm>
              <a:off x="2153412" y="1225296"/>
              <a:ext cx="8072755" cy="809460"/>
            </a:xfrm>
            <a:custGeom>
              <a:avLst/>
              <a:gdLst/>
              <a:ahLst/>
              <a:cxnLst/>
              <a:rect l="l" t="t" r="r" b="b"/>
              <a:pathLst>
                <a:path w="8072755" h="4523105">
                  <a:moveTo>
                    <a:pt x="8072247" y="0"/>
                  </a:moveTo>
                  <a:lnTo>
                    <a:pt x="0" y="0"/>
                  </a:lnTo>
                  <a:lnTo>
                    <a:pt x="0" y="4522724"/>
                  </a:lnTo>
                  <a:lnTo>
                    <a:pt x="8072247" y="4522724"/>
                  </a:lnTo>
                  <a:lnTo>
                    <a:pt x="8072247" y="0"/>
                  </a:lnTo>
                  <a:close/>
                </a:path>
              </a:pathLst>
            </a:custGeom>
            <a:solidFill>
              <a:srgbClr val="FFFFFF"/>
            </a:solidFill>
          </p:spPr>
          <p:txBody>
            <a:bodyPr wrap="square" lIns="0" tIns="0" rIns="0" bIns="0" rtlCol="0"/>
            <a:lstStyle/>
            <a:p>
              <a:endParaRPr/>
            </a:p>
          </p:txBody>
        </p:sp>
        <p:sp>
          <p:nvSpPr>
            <p:cNvPr id="4" name="object 4"/>
            <p:cNvSpPr/>
            <p:nvPr/>
          </p:nvSpPr>
          <p:spPr>
            <a:xfrm>
              <a:off x="2153412" y="1225295"/>
              <a:ext cx="8072755" cy="4523105"/>
            </a:xfrm>
            <a:custGeom>
              <a:avLst/>
              <a:gdLst/>
              <a:ahLst/>
              <a:cxnLst/>
              <a:rect l="l" t="t" r="r" b="b"/>
              <a:pathLst>
                <a:path w="8072755" h="4523105">
                  <a:moveTo>
                    <a:pt x="0" y="4522724"/>
                  </a:moveTo>
                  <a:lnTo>
                    <a:pt x="8072247" y="4522724"/>
                  </a:lnTo>
                  <a:lnTo>
                    <a:pt x="8072247" y="0"/>
                  </a:lnTo>
                  <a:lnTo>
                    <a:pt x="0" y="0"/>
                  </a:lnTo>
                  <a:lnTo>
                    <a:pt x="0" y="4522724"/>
                  </a:lnTo>
                  <a:close/>
                </a:path>
              </a:pathLst>
            </a:custGeom>
            <a:ln w="12192">
              <a:solidFill>
                <a:srgbClr val="4470C4"/>
              </a:solidFill>
            </a:ln>
          </p:spPr>
          <p:txBody>
            <a:bodyPr wrap="square" lIns="0" tIns="0" rIns="0" bIns="0" rtlCol="0"/>
            <a:lstStyle/>
            <a:p>
              <a:endParaRPr/>
            </a:p>
          </p:txBody>
        </p:sp>
      </p:grpSp>
      <p:sp>
        <p:nvSpPr>
          <p:cNvPr id="8" name="Rectángulo: esquinas redondeadas 7">
            <a:extLst>
              <a:ext uri="{FF2B5EF4-FFF2-40B4-BE49-F238E27FC236}">
                <a16:creationId xmlns:a16="http://schemas.microsoft.com/office/drawing/2014/main" id="{549A2A24-637A-4AFB-B33C-BD0D36C1BF0A}"/>
              </a:ext>
            </a:extLst>
          </p:cNvPr>
          <p:cNvSpPr/>
          <p:nvPr/>
        </p:nvSpPr>
        <p:spPr>
          <a:xfrm>
            <a:off x="3810000" y="152401"/>
            <a:ext cx="4724400" cy="838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spc="-65" dirty="0">
                <a:solidFill>
                  <a:schemeClr val="tx2">
                    <a:lumMod val="75000"/>
                  </a:schemeClr>
                </a:solidFill>
                <a:latin typeface="Verdana"/>
              </a:rPr>
              <a:t>ENLACES</a:t>
            </a:r>
            <a:endParaRPr lang="es-ES" dirty="0"/>
          </a:p>
        </p:txBody>
      </p:sp>
      <p:sp>
        <p:nvSpPr>
          <p:cNvPr id="6" name="Rectángulo 5"/>
          <p:cNvSpPr/>
          <p:nvPr/>
        </p:nvSpPr>
        <p:spPr>
          <a:xfrm>
            <a:off x="2514600" y="1470306"/>
            <a:ext cx="8305800" cy="830997"/>
          </a:xfrm>
          <a:prstGeom prst="rect">
            <a:avLst/>
          </a:prstGeom>
        </p:spPr>
        <p:txBody>
          <a:bodyPr wrap="square">
            <a:spAutoFit/>
          </a:bodyPr>
          <a:lstStyle/>
          <a:p>
            <a:pPr algn="just"/>
            <a:r>
              <a:rPr lang="es-CO" sz="1600" dirty="0">
                <a:solidFill>
                  <a:schemeClr val="tx2"/>
                </a:solidFill>
                <a:latin typeface="Verdana" panose="020B0604030504040204" pitchFamily="34" charset="0"/>
                <a:ea typeface="Verdana" panose="020B0604030504040204" pitchFamily="34" charset="0"/>
                <a:cs typeface="Verdana" panose="020B0604030504040204" pitchFamily="34" charset="0"/>
              </a:rPr>
              <a:t>llamados hipertextos son los textos o los objetos sobre los que podemos hacer clic para que nos lleven a otra parte del documento, a otra página web en el mismo sitio o a otra página de Internet, entre otras funciones</a:t>
            </a:r>
          </a:p>
        </p:txBody>
      </p:sp>
      <p:graphicFrame>
        <p:nvGraphicFramePr>
          <p:cNvPr id="9" name="Tabla 8"/>
          <p:cNvGraphicFramePr>
            <a:graphicFrameLocks noGrp="1"/>
          </p:cNvGraphicFramePr>
          <p:nvPr>
            <p:extLst>
              <p:ext uri="{D42A27DB-BD31-4B8C-83A1-F6EECF244321}">
                <p14:modId xmlns:p14="http://schemas.microsoft.com/office/powerpoint/2010/main" val="2877427354"/>
              </p:ext>
            </p:extLst>
          </p:nvPr>
        </p:nvGraphicFramePr>
        <p:xfrm>
          <a:off x="2410206" y="2675125"/>
          <a:ext cx="8305800" cy="2932672"/>
        </p:xfrm>
        <a:graphic>
          <a:graphicData uri="http://schemas.openxmlformats.org/drawingml/2006/table">
            <a:tbl>
              <a:tblPr firstRow="1" bandRow="1">
                <a:tableStyleId>{5C22544A-7EE6-4342-B048-85BDC9FD1C3A}</a:tableStyleId>
              </a:tblPr>
              <a:tblGrid>
                <a:gridCol w="1972628">
                  <a:extLst>
                    <a:ext uri="{9D8B030D-6E8A-4147-A177-3AD203B41FA5}">
                      <a16:colId xmlns:a16="http://schemas.microsoft.com/office/drawing/2014/main" val="2631261764"/>
                    </a:ext>
                  </a:extLst>
                </a:gridCol>
                <a:gridCol w="6333172">
                  <a:extLst>
                    <a:ext uri="{9D8B030D-6E8A-4147-A177-3AD203B41FA5}">
                      <a16:colId xmlns:a16="http://schemas.microsoft.com/office/drawing/2014/main" val="214438921"/>
                    </a:ext>
                  </a:extLst>
                </a:gridCol>
              </a:tblGrid>
              <a:tr h="272819">
                <a:tc>
                  <a:txBody>
                    <a:bodyPr/>
                    <a:lstStyle/>
                    <a:p>
                      <a:r>
                        <a:rPr lang="es-CO" sz="1200" dirty="0"/>
                        <a:t>ETIQUETA</a:t>
                      </a:r>
                    </a:p>
                  </a:txBody>
                  <a:tcPr/>
                </a:tc>
                <a:tc>
                  <a:txBody>
                    <a:bodyPr/>
                    <a:lstStyle/>
                    <a:p>
                      <a:r>
                        <a:rPr lang="es-CO" sz="1200" dirty="0"/>
                        <a:t>DESCRIPCION</a:t>
                      </a:r>
                    </a:p>
                  </a:txBody>
                  <a:tcPr/>
                </a:tc>
                <a:extLst>
                  <a:ext uri="{0D108BD9-81ED-4DB2-BD59-A6C34878D82A}">
                    <a16:rowId xmlns:a16="http://schemas.microsoft.com/office/drawing/2014/main" val="2732812642"/>
                  </a:ext>
                </a:extLst>
              </a:tr>
              <a:tr h="272819">
                <a:tc>
                  <a:txBody>
                    <a:bodyPr/>
                    <a:lstStyle/>
                    <a:p>
                      <a:r>
                        <a:rPr lang="es-CO" sz="1200" dirty="0"/>
                        <a:t>&lt;a&gt;</a:t>
                      </a:r>
                    </a:p>
                  </a:txBody>
                  <a:tcPr/>
                </a:tc>
                <a:tc>
                  <a:txBody>
                    <a:bodyPr/>
                    <a:lstStyle/>
                    <a:p>
                      <a:r>
                        <a:rPr lang="es-CO" sz="1200" dirty="0"/>
                        <a:t>APERTURA DEL ENLACE</a:t>
                      </a:r>
                    </a:p>
                  </a:txBody>
                  <a:tcPr/>
                </a:tc>
                <a:extLst>
                  <a:ext uri="{0D108BD9-81ED-4DB2-BD59-A6C34878D82A}">
                    <a16:rowId xmlns:a16="http://schemas.microsoft.com/office/drawing/2014/main" val="3942294592"/>
                  </a:ext>
                </a:extLst>
              </a:tr>
              <a:tr h="272819">
                <a:tc>
                  <a:txBody>
                    <a:bodyPr/>
                    <a:lstStyle/>
                    <a:p>
                      <a:r>
                        <a:rPr lang="es-CO" sz="1200" dirty="0"/>
                        <a:t>href</a:t>
                      </a:r>
                    </a:p>
                  </a:txBody>
                  <a:tcPr/>
                </a:tc>
                <a:tc>
                  <a:txBody>
                    <a:bodyPr/>
                    <a:lstStyle/>
                    <a:p>
                      <a:r>
                        <a:rPr lang="es-CO" sz="1200" dirty="0"/>
                        <a:t>REFERENCIA  A</a:t>
                      </a:r>
                      <a:r>
                        <a:rPr lang="es-CO" sz="1200" baseline="0" dirty="0"/>
                        <a:t> OTRA PAGINA, ARCHIVO O DENTRO DE LA MISMA PAGINA</a:t>
                      </a:r>
                      <a:endParaRPr lang="es-CO" sz="1200" dirty="0"/>
                    </a:p>
                  </a:txBody>
                  <a:tcPr/>
                </a:tc>
                <a:extLst>
                  <a:ext uri="{0D108BD9-81ED-4DB2-BD59-A6C34878D82A}">
                    <a16:rowId xmlns:a16="http://schemas.microsoft.com/office/drawing/2014/main" val="591218553"/>
                  </a:ext>
                </a:extLst>
              </a:tr>
              <a:tr h="272819">
                <a:tc>
                  <a:txBody>
                    <a:bodyPr/>
                    <a:lstStyle/>
                    <a:p>
                      <a:r>
                        <a:rPr lang="es-CO" sz="1200" dirty="0"/>
                        <a:t>target</a:t>
                      </a:r>
                    </a:p>
                  </a:txBody>
                  <a:tcPr/>
                </a:tc>
                <a:tc>
                  <a:txBody>
                    <a:bodyPr/>
                    <a:lstStyle/>
                    <a:p>
                      <a:r>
                        <a:rPr lang="es-CO" sz="1200"/>
                        <a:t>CONFIGURA</a:t>
                      </a:r>
                      <a:r>
                        <a:rPr lang="es-CO" sz="1200" baseline="0"/>
                        <a:t>  LAS OPCIONES DE APERTURA DE LA VENTANA</a:t>
                      </a:r>
                      <a:endParaRPr lang="es-CO" sz="1200" dirty="0"/>
                    </a:p>
                  </a:txBody>
                  <a:tcPr/>
                </a:tc>
                <a:extLst>
                  <a:ext uri="{0D108BD9-81ED-4DB2-BD59-A6C34878D82A}">
                    <a16:rowId xmlns:a16="http://schemas.microsoft.com/office/drawing/2014/main" val="4075826901"/>
                  </a:ext>
                </a:extLst>
              </a:tr>
              <a:tr h="272819">
                <a:tc>
                  <a:txBody>
                    <a:bodyPr/>
                    <a:lstStyle/>
                    <a:p>
                      <a:r>
                        <a:rPr lang="es-CO" sz="1200" dirty="0"/>
                        <a:t>frameborder</a:t>
                      </a:r>
                    </a:p>
                  </a:txBody>
                  <a:tcPr/>
                </a:tc>
                <a:tc>
                  <a:txBody>
                    <a:bodyPr/>
                    <a:lstStyle/>
                    <a:p>
                      <a:r>
                        <a:rPr lang="es-CO" sz="1200" dirty="0"/>
                        <a:t>INDICA SI SE MOSTRARA EL BORDE DEL FRAME</a:t>
                      </a:r>
                    </a:p>
                  </a:txBody>
                  <a:tcPr/>
                </a:tc>
                <a:extLst>
                  <a:ext uri="{0D108BD9-81ED-4DB2-BD59-A6C34878D82A}">
                    <a16:rowId xmlns:a16="http://schemas.microsoft.com/office/drawing/2014/main" val="2612679173"/>
                  </a:ext>
                </a:extLst>
              </a:tr>
              <a:tr h="272819">
                <a:tc>
                  <a:txBody>
                    <a:bodyPr/>
                    <a:lstStyle/>
                    <a:p>
                      <a:r>
                        <a:rPr lang="es-CO" sz="1200" dirty="0" err="1"/>
                        <a:t>marginheight</a:t>
                      </a:r>
                      <a:endParaRPr lang="es-CO" sz="1200" dirty="0"/>
                    </a:p>
                  </a:txBody>
                  <a:tcPr/>
                </a:tc>
                <a:tc>
                  <a:txBody>
                    <a:bodyPr/>
                    <a:lstStyle/>
                    <a:p>
                      <a:r>
                        <a:rPr lang="es-CO" sz="1200" dirty="0"/>
                        <a:t>MARGEN ENTRE EL CONTENIDO DEL FRAME Y SUS BORDES SUPERIOR E INFERIOR</a:t>
                      </a:r>
                    </a:p>
                  </a:txBody>
                  <a:tcPr/>
                </a:tc>
                <a:extLst>
                  <a:ext uri="{0D108BD9-81ED-4DB2-BD59-A6C34878D82A}">
                    <a16:rowId xmlns:a16="http://schemas.microsoft.com/office/drawing/2014/main" val="2730309510"/>
                  </a:ext>
                </a:extLst>
              </a:tr>
              <a:tr h="272819">
                <a:tc>
                  <a:txBody>
                    <a:bodyPr/>
                    <a:lstStyle/>
                    <a:p>
                      <a:r>
                        <a:rPr lang="es-CO" sz="1200" dirty="0" err="1"/>
                        <a:t>marginwidth</a:t>
                      </a:r>
                      <a:endParaRPr lang="es-CO" sz="1200" dirty="0"/>
                    </a:p>
                  </a:txBody>
                  <a:tcPr/>
                </a:tc>
                <a:tc>
                  <a:txBody>
                    <a:bodyPr/>
                    <a:lstStyle/>
                    <a:p>
                      <a:r>
                        <a:rPr lang="es-CO" sz="1200" dirty="0"/>
                        <a:t>MARGEN ENTRE EL CONTENIDO DEL FRAME Y SUS BORDES IZQUIERDO Y DERECHO</a:t>
                      </a:r>
                    </a:p>
                  </a:txBody>
                  <a:tcPr/>
                </a:tc>
                <a:extLst>
                  <a:ext uri="{0D108BD9-81ED-4DB2-BD59-A6C34878D82A}">
                    <a16:rowId xmlns:a16="http://schemas.microsoft.com/office/drawing/2014/main" val="3754799069"/>
                  </a:ext>
                </a:extLst>
              </a:tr>
              <a:tr h="463792">
                <a:tc>
                  <a:txBody>
                    <a:bodyPr/>
                    <a:lstStyle/>
                    <a:p>
                      <a:r>
                        <a:rPr lang="es-CO" sz="1200" dirty="0" err="1"/>
                        <a:t>noresize</a:t>
                      </a:r>
                      <a:endParaRPr lang="es-CO" sz="1200" dirty="0"/>
                    </a:p>
                  </a:txBody>
                  <a:tcPr/>
                </a:tc>
                <a:tc>
                  <a:txBody>
                    <a:bodyPr/>
                    <a:lstStyle/>
                    <a:p>
                      <a:r>
                        <a:rPr lang="es-CO" sz="1200" dirty="0"/>
                        <a:t>SI SE INDICA ESTE ATRIBUTO EL FRAME O MARCO NO SE PODRÁ REDIMENSIONAR</a:t>
                      </a:r>
                    </a:p>
                  </a:txBody>
                  <a:tcPr/>
                </a:tc>
                <a:extLst>
                  <a:ext uri="{0D108BD9-81ED-4DB2-BD59-A6C34878D82A}">
                    <a16:rowId xmlns:a16="http://schemas.microsoft.com/office/drawing/2014/main" val="2707206949"/>
                  </a:ext>
                </a:extLst>
              </a:tr>
              <a:tr h="272819">
                <a:tc>
                  <a:txBody>
                    <a:bodyPr/>
                    <a:lstStyle/>
                    <a:p>
                      <a:r>
                        <a:rPr lang="es-CO" sz="1200" dirty="0" err="1"/>
                        <a:t>scrolling</a:t>
                      </a:r>
                      <a:endParaRPr lang="es-CO" sz="1200" dirty="0"/>
                    </a:p>
                  </a:txBody>
                  <a:tcPr/>
                </a:tc>
                <a:tc>
                  <a:txBody>
                    <a:bodyPr/>
                    <a:lstStyle/>
                    <a:p>
                      <a:r>
                        <a:rPr lang="es-CO" sz="1200" dirty="0"/>
                        <a:t>ESPECIFICA SI SE MOSTRARÁN BARRAS DE DESPLAZAMIENTO EN EL FRAME</a:t>
                      </a:r>
                    </a:p>
                  </a:txBody>
                  <a:tcPr/>
                </a:tc>
                <a:extLst>
                  <a:ext uri="{0D108BD9-81ED-4DB2-BD59-A6C34878D82A}">
                    <a16:rowId xmlns:a16="http://schemas.microsoft.com/office/drawing/2014/main" val="452429076"/>
                  </a:ext>
                </a:extLst>
              </a:tr>
              <a:tr h="272819">
                <a:tc>
                  <a:txBody>
                    <a:bodyPr/>
                    <a:lstStyle/>
                    <a:p>
                      <a:r>
                        <a:rPr lang="es-CO" sz="1200" dirty="0"/>
                        <a:t>src</a:t>
                      </a:r>
                    </a:p>
                  </a:txBody>
                  <a:tcPr/>
                </a:tc>
                <a:tc>
                  <a:txBody>
                    <a:bodyPr/>
                    <a:lstStyle/>
                    <a:p>
                      <a:r>
                        <a:rPr lang="es-CO" sz="1200" dirty="0"/>
                        <a:t>LA URL QUE SE CARGARÁ EN EL FRAME</a:t>
                      </a:r>
                    </a:p>
                  </a:txBody>
                  <a:tcPr/>
                </a:tc>
                <a:extLst>
                  <a:ext uri="{0D108BD9-81ED-4DB2-BD59-A6C34878D82A}">
                    <a16:rowId xmlns:a16="http://schemas.microsoft.com/office/drawing/2014/main" val="1211067668"/>
                  </a:ext>
                </a:extLst>
              </a:tr>
            </a:tbl>
          </a:graphicData>
        </a:graphic>
      </p:graphicFrame>
    </p:spTree>
    <p:extLst>
      <p:ext uri="{BB962C8B-B14F-4D97-AF65-F5344CB8AC3E}">
        <p14:creationId xmlns:p14="http://schemas.microsoft.com/office/powerpoint/2010/main" val="1576467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153412" y="1225446"/>
            <a:ext cx="8819388" cy="4946753"/>
            <a:chOff x="2153412" y="1225295"/>
            <a:chExt cx="8072755" cy="4523105"/>
          </a:xfrm>
        </p:grpSpPr>
        <p:sp>
          <p:nvSpPr>
            <p:cNvPr id="3" name="object 3"/>
            <p:cNvSpPr/>
            <p:nvPr/>
          </p:nvSpPr>
          <p:spPr>
            <a:xfrm>
              <a:off x="2153412" y="1225296"/>
              <a:ext cx="8072755" cy="809460"/>
            </a:xfrm>
            <a:custGeom>
              <a:avLst/>
              <a:gdLst/>
              <a:ahLst/>
              <a:cxnLst/>
              <a:rect l="l" t="t" r="r" b="b"/>
              <a:pathLst>
                <a:path w="8072755" h="4523105">
                  <a:moveTo>
                    <a:pt x="8072247" y="0"/>
                  </a:moveTo>
                  <a:lnTo>
                    <a:pt x="0" y="0"/>
                  </a:lnTo>
                  <a:lnTo>
                    <a:pt x="0" y="4522724"/>
                  </a:lnTo>
                  <a:lnTo>
                    <a:pt x="8072247" y="4522724"/>
                  </a:lnTo>
                  <a:lnTo>
                    <a:pt x="8072247" y="0"/>
                  </a:lnTo>
                  <a:close/>
                </a:path>
              </a:pathLst>
            </a:custGeom>
            <a:solidFill>
              <a:srgbClr val="FFFFFF"/>
            </a:solidFill>
          </p:spPr>
          <p:txBody>
            <a:bodyPr wrap="square" lIns="0" tIns="0" rIns="0" bIns="0" rtlCol="0"/>
            <a:lstStyle/>
            <a:p>
              <a:endParaRPr/>
            </a:p>
          </p:txBody>
        </p:sp>
        <p:sp>
          <p:nvSpPr>
            <p:cNvPr id="4" name="object 4"/>
            <p:cNvSpPr/>
            <p:nvPr/>
          </p:nvSpPr>
          <p:spPr>
            <a:xfrm>
              <a:off x="2153412" y="1225295"/>
              <a:ext cx="8072755" cy="4523105"/>
            </a:xfrm>
            <a:custGeom>
              <a:avLst/>
              <a:gdLst/>
              <a:ahLst/>
              <a:cxnLst/>
              <a:rect l="l" t="t" r="r" b="b"/>
              <a:pathLst>
                <a:path w="8072755" h="4523105">
                  <a:moveTo>
                    <a:pt x="0" y="4522724"/>
                  </a:moveTo>
                  <a:lnTo>
                    <a:pt x="8072247" y="4522724"/>
                  </a:lnTo>
                  <a:lnTo>
                    <a:pt x="8072247" y="0"/>
                  </a:lnTo>
                  <a:lnTo>
                    <a:pt x="0" y="0"/>
                  </a:lnTo>
                  <a:lnTo>
                    <a:pt x="0" y="4522724"/>
                  </a:lnTo>
                  <a:close/>
                </a:path>
              </a:pathLst>
            </a:custGeom>
            <a:ln w="12192">
              <a:solidFill>
                <a:srgbClr val="4470C4"/>
              </a:solidFill>
            </a:ln>
          </p:spPr>
          <p:txBody>
            <a:bodyPr wrap="square" lIns="0" tIns="0" rIns="0" bIns="0" rtlCol="0"/>
            <a:lstStyle/>
            <a:p>
              <a:endParaRPr/>
            </a:p>
          </p:txBody>
        </p:sp>
      </p:grpSp>
      <p:sp>
        <p:nvSpPr>
          <p:cNvPr id="8" name="Rectángulo: esquinas redondeadas 7">
            <a:extLst>
              <a:ext uri="{FF2B5EF4-FFF2-40B4-BE49-F238E27FC236}">
                <a16:creationId xmlns:a16="http://schemas.microsoft.com/office/drawing/2014/main" id="{549A2A24-637A-4AFB-B33C-BD0D36C1BF0A}"/>
              </a:ext>
            </a:extLst>
          </p:cNvPr>
          <p:cNvSpPr/>
          <p:nvPr/>
        </p:nvSpPr>
        <p:spPr>
          <a:xfrm>
            <a:off x="3810000" y="152401"/>
            <a:ext cx="4724400" cy="838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spc="-65" dirty="0">
                <a:solidFill>
                  <a:schemeClr val="tx2">
                    <a:lumMod val="75000"/>
                  </a:schemeClr>
                </a:solidFill>
                <a:latin typeface="Verdana"/>
              </a:rPr>
              <a:t>FRAMES</a:t>
            </a:r>
            <a:endParaRPr lang="es-ES" dirty="0"/>
          </a:p>
        </p:txBody>
      </p:sp>
      <p:sp>
        <p:nvSpPr>
          <p:cNvPr id="6" name="Rectángulo 5"/>
          <p:cNvSpPr/>
          <p:nvPr/>
        </p:nvSpPr>
        <p:spPr>
          <a:xfrm>
            <a:off x="2514600" y="1470306"/>
            <a:ext cx="8305800" cy="584775"/>
          </a:xfrm>
          <a:prstGeom prst="rect">
            <a:avLst/>
          </a:prstGeom>
        </p:spPr>
        <p:txBody>
          <a:bodyPr wrap="square">
            <a:spAutoFit/>
          </a:bodyPr>
          <a:lstStyle/>
          <a:p>
            <a:pPr algn="just"/>
            <a:r>
              <a:rPr lang="es-CO" sz="1600" dirty="0">
                <a:solidFill>
                  <a:schemeClr val="tx2"/>
                </a:solidFill>
                <a:latin typeface="Verdana" panose="020B0604030504040204" pitchFamily="34" charset="0"/>
                <a:ea typeface="Verdana" panose="020B0604030504040204" pitchFamily="34" charset="0"/>
                <a:cs typeface="Verdana" panose="020B0604030504040204" pitchFamily="34" charset="0"/>
              </a:rPr>
              <a:t>Los </a:t>
            </a:r>
            <a:r>
              <a:rPr lang="es-CO" sz="1600" dirty="0" err="1">
                <a:solidFill>
                  <a:schemeClr val="tx2"/>
                </a:solidFill>
                <a:latin typeface="Verdana" panose="020B0604030504040204" pitchFamily="34" charset="0"/>
                <a:ea typeface="Verdana" panose="020B0604030504040204" pitchFamily="34" charset="0"/>
                <a:cs typeface="Verdana" panose="020B0604030504040204" pitchFamily="34" charset="0"/>
              </a:rPr>
              <a:t>frames</a:t>
            </a:r>
            <a:r>
              <a:rPr lang="es-CO" sz="1600" dirty="0">
                <a:solidFill>
                  <a:schemeClr val="tx2"/>
                </a:solidFill>
                <a:latin typeface="Verdana" panose="020B0604030504040204" pitchFamily="34" charset="0"/>
                <a:ea typeface="Verdana" panose="020B0604030504040204" pitchFamily="34" charset="0"/>
                <a:cs typeface="Verdana" panose="020B0604030504040204" pitchFamily="34" charset="0"/>
              </a:rPr>
              <a:t> (también llamados marcos) son usados para dividir una página web en varias partes, cargando otra página web en cada una de ellas</a:t>
            </a:r>
          </a:p>
        </p:txBody>
      </p:sp>
      <p:graphicFrame>
        <p:nvGraphicFramePr>
          <p:cNvPr id="9" name="Tabla 8"/>
          <p:cNvGraphicFramePr>
            <a:graphicFrameLocks noGrp="1"/>
          </p:cNvGraphicFramePr>
          <p:nvPr>
            <p:extLst>
              <p:ext uri="{D42A27DB-BD31-4B8C-83A1-F6EECF244321}">
                <p14:modId xmlns:p14="http://schemas.microsoft.com/office/powerpoint/2010/main" val="3785644187"/>
              </p:ext>
            </p:extLst>
          </p:nvPr>
        </p:nvGraphicFramePr>
        <p:xfrm>
          <a:off x="2410206" y="2675125"/>
          <a:ext cx="8305800" cy="2932672"/>
        </p:xfrm>
        <a:graphic>
          <a:graphicData uri="http://schemas.openxmlformats.org/drawingml/2006/table">
            <a:tbl>
              <a:tblPr firstRow="1" bandRow="1">
                <a:tableStyleId>{5C22544A-7EE6-4342-B048-85BDC9FD1C3A}</a:tableStyleId>
              </a:tblPr>
              <a:tblGrid>
                <a:gridCol w="1972628">
                  <a:extLst>
                    <a:ext uri="{9D8B030D-6E8A-4147-A177-3AD203B41FA5}">
                      <a16:colId xmlns:a16="http://schemas.microsoft.com/office/drawing/2014/main" val="2631261764"/>
                    </a:ext>
                  </a:extLst>
                </a:gridCol>
                <a:gridCol w="6333172">
                  <a:extLst>
                    <a:ext uri="{9D8B030D-6E8A-4147-A177-3AD203B41FA5}">
                      <a16:colId xmlns:a16="http://schemas.microsoft.com/office/drawing/2014/main" val="214438921"/>
                    </a:ext>
                  </a:extLst>
                </a:gridCol>
              </a:tblGrid>
              <a:tr h="272819">
                <a:tc>
                  <a:txBody>
                    <a:bodyPr/>
                    <a:lstStyle/>
                    <a:p>
                      <a:r>
                        <a:rPr lang="es-CO" sz="1200" dirty="0"/>
                        <a:t>ETIQUETA</a:t>
                      </a:r>
                    </a:p>
                  </a:txBody>
                  <a:tcPr/>
                </a:tc>
                <a:tc>
                  <a:txBody>
                    <a:bodyPr/>
                    <a:lstStyle/>
                    <a:p>
                      <a:r>
                        <a:rPr lang="es-CO" sz="1200" dirty="0"/>
                        <a:t>DESCRIPCION</a:t>
                      </a:r>
                    </a:p>
                  </a:txBody>
                  <a:tcPr/>
                </a:tc>
                <a:extLst>
                  <a:ext uri="{0D108BD9-81ED-4DB2-BD59-A6C34878D82A}">
                    <a16:rowId xmlns:a16="http://schemas.microsoft.com/office/drawing/2014/main" val="2732812642"/>
                  </a:ext>
                </a:extLst>
              </a:tr>
              <a:tr h="272819">
                <a:tc>
                  <a:txBody>
                    <a:bodyPr/>
                    <a:lstStyle/>
                    <a:p>
                      <a:r>
                        <a:rPr lang="es-CO" sz="1200" dirty="0"/>
                        <a:t>&lt;</a:t>
                      </a:r>
                      <a:r>
                        <a:rPr lang="es-CO" sz="1200" dirty="0" err="1"/>
                        <a:t>frameset</a:t>
                      </a:r>
                      <a:r>
                        <a:rPr lang="es-CO" sz="1200" dirty="0"/>
                        <a:t>&gt;</a:t>
                      </a:r>
                    </a:p>
                  </a:txBody>
                  <a:tcPr/>
                </a:tc>
                <a:tc>
                  <a:txBody>
                    <a:bodyPr/>
                    <a:lstStyle/>
                    <a:p>
                      <a:r>
                        <a:rPr lang="es-CO" sz="1200" dirty="0"/>
                        <a:t>DEFINICION DE UN</a:t>
                      </a:r>
                      <a:r>
                        <a:rPr lang="es-CO" sz="1200" baseline="0" dirty="0"/>
                        <a:t> MARCO</a:t>
                      </a:r>
                      <a:endParaRPr lang="es-CO" sz="1200" dirty="0"/>
                    </a:p>
                  </a:txBody>
                  <a:tcPr/>
                </a:tc>
                <a:extLst>
                  <a:ext uri="{0D108BD9-81ED-4DB2-BD59-A6C34878D82A}">
                    <a16:rowId xmlns:a16="http://schemas.microsoft.com/office/drawing/2014/main" val="3942294592"/>
                  </a:ext>
                </a:extLst>
              </a:tr>
              <a:tr h="272819">
                <a:tc>
                  <a:txBody>
                    <a:bodyPr/>
                    <a:lstStyle/>
                    <a:p>
                      <a:r>
                        <a:rPr lang="es-CO" sz="1200" dirty="0"/>
                        <a:t>cols</a:t>
                      </a:r>
                    </a:p>
                  </a:txBody>
                  <a:tcPr/>
                </a:tc>
                <a:tc>
                  <a:txBody>
                    <a:bodyPr/>
                    <a:lstStyle/>
                    <a:p>
                      <a:r>
                        <a:rPr lang="es-CO" sz="1200" dirty="0"/>
                        <a:t>INDICA EL NUMERO DE COLUMNAS</a:t>
                      </a:r>
                      <a:r>
                        <a:rPr lang="es-CO" sz="1200" baseline="0" dirty="0"/>
                        <a:t> Y TAMAÑO SEPARADO POR COMAS</a:t>
                      </a:r>
                      <a:endParaRPr lang="es-CO" sz="1200" dirty="0"/>
                    </a:p>
                  </a:txBody>
                  <a:tcPr/>
                </a:tc>
                <a:extLst>
                  <a:ext uri="{0D108BD9-81ED-4DB2-BD59-A6C34878D82A}">
                    <a16:rowId xmlns:a16="http://schemas.microsoft.com/office/drawing/2014/main" val="591218553"/>
                  </a:ext>
                </a:extLst>
              </a:tr>
              <a:tr h="272819">
                <a:tc>
                  <a:txBody>
                    <a:bodyPr/>
                    <a:lstStyle/>
                    <a:p>
                      <a:r>
                        <a:rPr lang="es-CO" sz="1200" dirty="0"/>
                        <a:t>rows</a:t>
                      </a:r>
                    </a:p>
                  </a:txBody>
                  <a:tcPr/>
                </a:tc>
                <a:tc>
                  <a:txBody>
                    <a:bodyPr/>
                    <a:lstStyle/>
                    <a:p>
                      <a:r>
                        <a:rPr lang="es-CO" sz="1200" dirty="0"/>
                        <a:t>INDICA EL NUMERO</a:t>
                      </a:r>
                      <a:r>
                        <a:rPr lang="es-CO" sz="1200" baseline="0" dirty="0"/>
                        <a:t> DE FLAS Y TAMAÑO SEPARADO POR COMAS</a:t>
                      </a:r>
                      <a:endParaRPr lang="es-CO" sz="1200" dirty="0"/>
                    </a:p>
                  </a:txBody>
                  <a:tcPr/>
                </a:tc>
                <a:extLst>
                  <a:ext uri="{0D108BD9-81ED-4DB2-BD59-A6C34878D82A}">
                    <a16:rowId xmlns:a16="http://schemas.microsoft.com/office/drawing/2014/main" val="4075826901"/>
                  </a:ext>
                </a:extLst>
              </a:tr>
              <a:tr h="272819">
                <a:tc>
                  <a:txBody>
                    <a:bodyPr/>
                    <a:lstStyle/>
                    <a:p>
                      <a:r>
                        <a:rPr lang="es-CO" sz="1200" dirty="0"/>
                        <a:t>frameborder</a:t>
                      </a:r>
                    </a:p>
                  </a:txBody>
                  <a:tcPr/>
                </a:tc>
                <a:tc>
                  <a:txBody>
                    <a:bodyPr/>
                    <a:lstStyle/>
                    <a:p>
                      <a:r>
                        <a:rPr lang="es-CO" sz="1200" dirty="0"/>
                        <a:t>INDICA SI SE MOSTRARA EL BORDE DEL FRAME</a:t>
                      </a:r>
                    </a:p>
                  </a:txBody>
                  <a:tcPr/>
                </a:tc>
                <a:extLst>
                  <a:ext uri="{0D108BD9-81ED-4DB2-BD59-A6C34878D82A}">
                    <a16:rowId xmlns:a16="http://schemas.microsoft.com/office/drawing/2014/main" val="2612679173"/>
                  </a:ext>
                </a:extLst>
              </a:tr>
              <a:tr h="272819">
                <a:tc>
                  <a:txBody>
                    <a:bodyPr/>
                    <a:lstStyle/>
                    <a:p>
                      <a:r>
                        <a:rPr lang="es-CO" sz="1200" dirty="0" err="1"/>
                        <a:t>marginheight</a:t>
                      </a:r>
                      <a:endParaRPr lang="es-CO" sz="1200" dirty="0"/>
                    </a:p>
                  </a:txBody>
                  <a:tcPr/>
                </a:tc>
                <a:tc>
                  <a:txBody>
                    <a:bodyPr/>
                    <a:lstStyle/>
                    <a:p>
                      <a:r>
                        <a:rPr lang="es-CO" sz="1200" dirty="0"/>
                        <a:t>MARGEN ENTRE EL CONTENIDO DEL FRAME Y SUS BORDES SUPERIOR E INFERIOR</a:t>
                      </a:r>
                    </a:p>
                  </a:txBody>
                  <a:tcPr/>
                </a:tc>
                <a:extLst>
                  <a:ext uri="{0D108BD9-81ED-4DB2-BD59-A6C34878D82A}">
                    <a16:rowId xmlns:a16="http://schemas.microsoft.com/office/drawing/2014/main" val="2730309510"/>
                  </a:ext>
                </a:extLst>
              </a:tr>
              <a:tr h="272819">
                <a:tc>
                  <a:txBody>
                    <a:bodyPr/>
                    <a:lstStyle/>
                    <a:p>
                      <a:r>
                        <a:rPr lang="es-CO" sz="1200" dirty="0" err="1"/>
                        <a:t>marginwidth</a:t>
                      </a:r>
                      <a:endParaRPr lang="es-CO" sz="1200" dirty="0"/>
                    </a:p>
                  </a:txBody>
                  <a:tcPr/>
                </a:tc>
                <a:tc>
                  <a:txBody>
                    <a:bodyPr/>
                    <a:lstStyle/>
                    <a:p>
                      <a:r>
                        <a:rPr lang="es-CO" sz="1200" dirty="0"/>
                        <a:t>MARGEN ENTRE EL CONTENIDO DEL FRAME Y SUS BORDES IZQUIERDO Y DERECHO</a:t>
                      </a:r>
                    </a:p>
                  </a:txBody>
                  <a:tcPr/>
                </a:tc>
                <a:extLst>
                  <a:ext uri="{0D108BD9-81ED-4DB2-BD59-A6C34878D82A}">
                    <a16:rowId xmlns:a16="http://schemas.microsoft.com/office/drawing/2014/main" val="3754799069"/>
                  </a:ext>
                </a:extLst>
              </a:tr>
              <a:tr h="463792">
                <a:tc>
                  <a:txBody>
                    <a:bodyPr/>
                    <a:lstStyle/>
                    <a:p>
                      <a:r>
                        <a:rPr lang="es-CO" sz="1200" dirty="0" err="1"/>
                        <a:t>noresize</a:t>
                      </a:r>
                      <a:endParaRPr lang="es-CO" sz="1200" dirty="0"/>
                    </a:p>
                  </a:txBody>
                  <a:tcPr/>
                </a:tc>
                <a:tc>
                  <a:txBody>
                    <a:bodyPr/>
                    <a:lstStyle/>
                    <a:p>
                      <a:r>
                        <a:rPr lang="es-CO" sz="1200" dirty="0"/>
                        <a:t>SI SE INDICA ESTE ATRIBUTO EL FRAME O MARCO NO SE PODRÁ REDIMENSIONAR</a:t>
                      </a:r>
                    </a:p>
                  </a:txBody>
                  <a:tcPr/>
                </a:tc>
                <a:extLst>
                  <a:ext uri="{0D108BD9-81ED-4DB2-BD59-A6C34878D82A}">
                    <a16:rowId xmlns:a16="http://schemas.microsoft.com/office/drawing/2014/main" val="2707206949"/>
                  </a:ext>
                </a:extLst>
              </a:tr>
              <a:tr h="272819">
                <a:tc>
                  <a:txBody>
                    <a:bodyPr/>
                    <a:lstStyle/>
                    <a:p>
                      <a:r>
                        <a:rPr lang="es-CO" sz="1200" dirty="0" err="1"/>
                        <a:t>scrolling</a:t>
                      </a:r>
                      <a:endParaRPr lang="es-CO" sz="1200" dirty="0"/>
                    </a:p>
                  </a:txBody>
                  <a:tcPr/>
                </a:tc>
                <a:tc>
                  <a:txBody>
                    <a:bodyPr/>
                    <a:lstStyle/>
                    <a:p>
                      <a:r>
                        <a:rPr lang="es-CO" sz="1200" dirty="0"/>
                        <a:t>ESPECIFICA SI SE MOSTRARÁN BARRAS DE DESPLAZAMIENTO EN EL FRAME</a:t>
                      </a:r>
                    </a:p>
                  </a:txBody>
                  <a:tcPr/>
                </a:tc>
                <a:extLst>
                  <a:ext uri="{0D108BD9-81ED-4DB2-BD59-A6C34878D82A}">
                    <a16:rowId xmlns:a16="http://schemas.microsoft.com/office/drawing/2014/main" val="452429076"/>
                  </a:ext>
                </a:extLst>
              </a:tr>
              <a:tr h="272819">
                <a:tc>
                  <a:txBody>
                    <a:bodyPr/>
                    <a:lstStyle/>
                    <a:p>
                      <a:r>
                        <a:rPr lang="es-CO" sz="1200" dirty="0"/>
                        <a:t>src</a:t>
                      </a:r>
                    </a:p>
                  </a:txBody>
                  <a:tcPr/>
                </a:tc>
                <a:tc>
                  <a:txBody>
                    <a:bodyPr/>
                    <a:lstStyle/>
                    <a:p>
                      <a:r>
                        <a:rPr lang="es-CO" sz="1200" dirty="0"/>
                        <a:t>LA URL QUE SE CARGARÁ EN EL FRAME</a:t>
                      </a:r>
                    </a:p>
                  </a:txBody>
                  <a:tcPr/>
                </a:tc>
                <a:extLst>
                  <a:ext uri="{0D108BD9-81ED-4DB2-BD59-A6C34878D82A}">
                    <a16:rowId xmlns:a16="http://schemas.microsoft.com/office/drawing/2014/main" val="1211067668"/>
                  </a:ext>
                </a:extLst>
              </a:tr>
            </a:tbl>
          </a:graphicData>
        </a:graphic>
      </p:graphicFrame>
    </p:spTree>
    <p:extLst>
      <p:ext uri="{BB962C8B-B14F-4D97-AF65-F5344CB8AC3E}">
        <p14:creationId xmlns:p14="http://schemas.microsoft.com/office/powerpoint/2010/main" val="22969518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153412" y="1225446"/>
            <a:ext cx="8819388" cy="4946753"/>
            <a:chOff x="2153412" y="1225295"/>
            <a:chExt cx="8072755" cy="4523105"/>
          </a:xfrm>
        </p:grpSpPr>
        <p:sp>
          <p:nvSpPr>
            <p:cNvPr id="3" name="object 3"/>
            <p:cNvSpPr/>
            <p:nvPr/>
          </p:nvSpPr>
          <p:spPr>
            <a:xfrm>
              <a:off x="2153412" y="1225296"/>
              <a:ext cx="8072755" cy="809460"/>
            </a:xfrm>
            <a:custGeom>
              <a:avLst/>
              <a:gdLst/>
              <a:ahLst/>
              <a:cxnLst/>
              <a:rect l="l" t="t" r="r" b="b"/>
              <a:pathLst>
                <a:path w="8072755" h="4523105">
                  <a:moveTo>
                    <a:pt x="8072247" y="0"/>
                  </a:moveTo>
                  <a:lnTo>
                    <a:pt x="0" y="0"/>
                  </a:lnTo>
                  <a:lnTo>
                    <a:pt x="0" y="4522724"/>
                  </a:lnTo>
                  <a:lnTo>
                    <a:pt x="8072247" y="4522724"/>
                  </a:lnTo>
                  <a:lnTo>
                    <a:pt x="8072247" y="0"/>
                  </a:lnTo>
                  <a:close/>
                </a:path>
              </a:pathLst>
            </a:custGeom>
            <a:solidFill>
              <a:srgbClr val="FFFFFF"/>
            </a:solidFill>
          </p:spPr>
          <p:txBody>
            <a:bodyPr wrap="square" lIns="0" tIns="0" rIns="0" bIns="0" rtlCol="0"/>
            <a:lstStyle/>
            <a:p>
              <a:endParaRPr/>
            </a:p>
          </p:txBody>
        </p:sp>
        <p:sp>
          <p:nvSpPr>
            <p:cNvPr id="4" name="object 4"/>
            <p:cNvSpPr/>
            <p:nvPr/>
          </p:nvSpPr>
          <p:spPr>
            <a:xfrm>
              <a:off x="2153412" y="1225295"/>
              <a:ext cx="8072755" cy="4523105"/>
            </a:xfrm>
            <a:custGeom>
              <a:avLst/>
              <a:gdLst/>
              <a:ahLst/>
              <a:cxnLst/>
              <a:rect l="l" t="t" r="r" b="b"/>
              <a:pathLst>
                <a:path w="8072755" h="4523105">
                  <a:moveTo>
                    <a:pt x="0" y="4522724"/>
                  </a:moveTo>
                  <a:lnTo>
                    <a:pt x="8072247" y="4522724"/>
                  </a:lnTo>
                  <a:lnTo>
                    <a:pt x="8072247" y="0"/>
                  </a:lnTo>
                  <a:lnTo>
                    <a:pt x="0" y="0"/>
                  </a:lnTo>
                  <a:lnTo>
                    <a:pt x="0" y="4522724"/>
                  </a:lnTo>
                  <a:close/>
                </a:path>
              </a:pathLst>
            </a:custGeom>
            <a:ln w="12192">
              <a:solidFill>
                <a:srgbClr val="4470C4"/>
              </a:solidFill>
            </a:ln>
          </p:spPr>
          <p:txBody>
            <a:bodyPr wrap="square" lIns="0" tIns="0" rIns="0" bIns="0" rtlCol="0"/>
            <a:lstStyle/>
            <a:p>
              <a:endParaRPr/>
            </a:p>
          </p:txBody>
        </p:sp>
      </p:grpSp>
      <p:sp>
        <p:nvSpPr>
          <p:cNvPr id="8" name="Rectángulo: esquinas redondeadas 7">
            <a:extLst>
              <a:ext uri="{FF2B5EF4-FFF2-40B4-BE49-F238E27FC236}">
                <a16:creationId xmlns:a16="http://schemas.microsoft.com/office/drawing/2014/main" id="{549A2A24-637A-4AFB-B33C-BD0D36C1BF0A}"/>
              </a:ext>
            </a:extLst>
          </p:cNvPr>
          <p:cNvSpPr/>
          <p:nvPr/>
        </p:nvSpPr>
        <p:spPr>
          <a:xfrm>
            <a:off x="3810000" y="152401"/>
            <a:ext cx="4724400" cy="838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spc="-65" dirty="0">
                <a:solidFill>
                  <a:schemeClr val="tx2">
                    <a:lumMod val="75000"/>
                  </a:schemeClr>
                </a:solidFill>
                <a:latin typeface="Verdana"/>
              </a:rPr>
              <a:t>FORMULARIOS</a:t>
            </a:r>
            <a:endParaRPr lang="es-ES" dirty="0"/>
          </a:p>
        </p:txBody>
      </p:sp>
      <p:sp>
        <p:nvSpPr>
          <p:cNvPr id="6" name="Rectángulo 5"/>
          <p:cNvSpPr/>
          <p:nvPr/>
        </p:nvSpPr>
        <p:spPr>
          <a:xfrm>
            <a:off x="2514600" y="1470306"/>
            <a:ext cx="8305800" cy="830997"/>
          </a:xfrm>
          <a:prstGeom prst="rect">
            <a:avLst/>
          </a:prstGeom>
        </p:spPr>
        <p:txBody>
          <a:bodyPr wrap="square">
            <a:spAutoFit/>
          </a:bodyPr>
          <a:lstStyle/>
          <a:p>
            <a:pPr algn="just"/>
            <a:r>
              <a:rPr lang="es-CO" sz="1600" dirty="0">
                <a:solidFill>
                  <a:schemeClr val="tx2"/>
                </a:solidFill>
                <a:latin typeface="Verdana" panose="020B0604030504040204" pitchFamily="34" charset="0"/>
                <a:ea typeface="Verdana" panose="020B0604030504040204" pitchFamily="34" charset="0"/>
                <a:cs typeface="Verdana" panose="020B0604030504040204" pitchFamily="34" charset="0"/>
              </a:rPr>
              <a:t>Es un conjunto de controles (botones, cajas de texto, casillas de verificación, botones radio, </a:t>
            </a:r>
            <a:r>
              <a:rPr lang="es-CO" sz="1600" dirty="0" err="1">
                <a:solidFill>
                  <a:schemeClr val="tx2"/>
                </a:solidFill>
                <a:latin typeface="Verdana" panose="020B0604030504040204" pitchFamily="34" charset="0"/>
                <a:ea typeface="Verdana" panose="020B0604030504040204" pitchFamily="34" charset="0"/>
                <a:cs typeface="Verdana" panose="020B0604030504040204" pitchFamily="34" charset="0"/>
              </a:rPr>
              <a:t>etc</a:t>
            </a:r>
            <a:r>
              <a:rPr lang="es-CO" sz="1600" dirty="0">
                <a:solidFill>
                  <a:schemeClr val="tx2"/>
                </a:solidFill>
                <a:latin typeface="Verdana" panose="020B0604030504040204" pitchFamily="34" charset="0"/>
                <a:ea typeface="Verdana" panose="020B0604030504040204" pitchFamily="34" charset="0"/>
                <a:cs typeface="Verdana" panose="020B0604030504040204" pitchFamily="34" charset="0"/>
              </a:rPr>
              <a:t>) que permiten al usuario introducir datos y enviarlos al servidor web para su procesamiento</a:t>
            </a:r>
          </a:p>
        </p:txBody>
      </p:sp>
      <p:pic>
        <p:nvPicPr>
          <p:cNvPr id="5" name="Imagen 4"/>
          <p:cNvPicPr>
            <a:picLocks noChangeAspect="1"/>
          </p:cNvPicPr>
          <p:nvPr/>
        </p:nvPicPr>
        <p:blipFill>
          <a:blip r:embed="rId2"/>
          <a:stretch>
            <a:fillRect/>
          </a:stretch>
        </p:blipFill>
        <p:spPr>
          <a:xfrm>
            <a:off x="2743200" y="2546162"/>
            <a:ext cx="1981200" cy="3249168"/>
          </a:xfrm>
          <a:prstGeom prst="rect">
            <a:avLst/>
          </a:prstGeom>
        </p:spPr>
      </p:pic>
      <p:pic>
        <p:nvPicPr>
          <p:cNvPr id="1026" name="Picture 2" descr="HTML 5 : Formulari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2787" y="3136711"/>
            <a:ext cx="2943225" cy="1552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96609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153412" y="1225447"/>
            <a:ext cx="8819388" cy="4108554"/>
            <a:chOff x="2153412" y="1225295"/>
            <a:chExt cx="8072755" cy="4523105"/>
          </a:xfrm>
        </p:grpSpPr>
        <p:sp>
          <p:nvSpPr>
            <p:cNvPr id="3" name="object 3"/>
            <p:cNvSpPr/>
            <p:nvPr/>
          </p:nvSpPr>
          <p:spPr>
            <a:xfrm>
              <a:off x="2153412" y="1225296"/>
              <a:ext cx="8072755" cy="809460"/>
            </a:xfrm>
            <a:custGeom>
              <a:avLst/>
              <a:gdLst/>
              <a:ahLst/>
              <a:cxnLst/>
              <a:rect l="l" t="t" r="r" b="b"/>
              <a:pathLst>
                <a:path w="8072755" h="4523105">
                  <a:moveTo>
                    <a:pt x="8072247" y="0"/>
                  </a:moveTo>
                  <a:lnTo>
                    <a:pt x="0" y="0"/>
                  </a:lnTo>
                  <a:lnTo>
                    <a:pt x="0" y="4522724"/>
                  </a:lnTo>
                  <a:lnTo>
                    <a:pt x="8072247" y="4522724"/>
                  </a:lnTo>
                  <a:lnTo>
                    <a:pt x="8072247" y="0"/>
                  </a:lnTo>
                  <a:close/>
                </a:path>
              </a:pathLst>
            </a:custGeom>
            <a:solidFill>
              <a:srgbClr val="FFFFFF"/>
            </a:solidFill>
          </p:spPr>
          <p:txBody>
            <a:bodyPr wrap="square" lIns="0" tIns="0" rIns="0" bIns="0" rtlCol="0"/>
            <a:lstStyle/>
            <a:p>
              <a:endParaRPr/>
            </a:p>
          </p:txBody>
        </p:sp>
        <p:sp>
          <p:nvSpPr>
            <p:cNvPr id="4" name="object 4"/>
            <p:cNvSpPr/>
            <p:nvPr/>
          </p:nvSpPr>
          <p:spPr>
            <a:xfrm>
              <a:off x="2153412" y="1225295"/>
              <a:ext cx="8072755" cy="4523105"/>
            </a:xfrm>
            <a:custGeom>
              <a:avLst/>
              <a:gdLst/>
              <a:ahLst/>
              <a:cxnLst/>
              <a:rect l="l" t="t" r="r" b="b"/>
              <a:pathLst>
                <a:path w="8072755" h="4523105">
                  <a:moveTo>
                    <a:pt x="0" y="4522724"/>
                  </a:moveTo>
                  <a:lnTo>
                    <a:pt x="8072247" y="4522724"/>
                  </a:lnTo>
                  <a:lnTo>
                    <a:pt x="8072247" y="0"/>
                  </a:lnTo>
                  <a:lnTo>
                    <a:pt x="0" y="0"/>
                  </a:lnTo>
                  <a:lnTo>
                    <a:pt x="0" y="4522724"/>
                  </a:lnTo>
                  <a:close/>
                </a:path>
              </a:pathLst>
            </a:custGeom>
            <a:ln w="12192">
              <a:solidFill>
                <a:srgbClr val="4470C4"/>
              </a:solidFill>
            </a:ln>
          </p:spPr>
          <p:txBody>
            <a:bodyPr wrap="square" lIns="0" tIns="0" rIns="0" bIns="0" rtlCol="0"/>
            <a:lstStyle/>
            <a:p>
              <a:endParaRPr/>
            </a:p>
          </p:txBody>
        </p:sp>
      </p:grpSp>
      <p:sp>
        <p:nvSpPr>
          <p:cNvPr id="8" name="Rectángulo: esquinas redondeadas 7">
            <a:extLst>
              <a:ext uri="{FF2B5EF4-FFF2-40B4-BE49-F238E27FC236}">
                <a16:creationId xmlns:a16="http://schemas.microsoft.com/office/drawing/2014/main" id="{549A2A24-637A-4AFB-B33C-BD0D36C1BF0A}"/>
              </a:ext>
            </a:extLst>
          </p:cNvPr>
          <p:cNvSpPr/>
          <p:nvPr/>
        </p:nvSpPr>
        <p:spPr>
          <a:xfrm>
            <a:off x="3810000" y="152401"/>
            <a:ext cx="4724400" cy="838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spc="-65" dirty="0">
                <a:solidFill>
                  <a:schemeClr val="tx2">
                    <a:lumMod val="75000"/>
                  </a:schemeClr>
                </a:solidFill>
                <a:latin typeface="Verdana"/>
              </a:rPr>
              <a:t>FORMULARIOS</a:t>
            </a:r>
            <a:endParaRPr lang="es-ES" dirty="0"/>
          </a:p>
        </p:txBody>
      </p:sp>
      <p:sp>
        <p:nvSpPr>
          <p:cNvPr id="6" name="Rectángulo 5"/>
          <p:cNvSpPr/>
          <p:nvPr/>
        </p:nvSpPr>
        <p:spPr>
          <a:xfrm>
            <a:off x="2514600" y="1470306"/>
            <a:ext cx="8305800" cy="830997"/>
          </a:xfrm>
          <a:prstGeom prst="rect">
            <a:avLst/>
          </a:prstGeom>
        </p:spPr>
        <p:txBody>
          <a:bodyPr wrap="square">
            <a:spAutoFit/>
          </a:bodyPr>
          <a:lstStyle/>
          <a:p>
            <a:pPr algn="just"/>
            <a:r>
              <a:rPr lang="es-CO" sz="1600" dirty="0">
                <a:solidFill>
                  <a:schemeClr val="tx2"/>
                </a:solidFill>
                <a:latin typeface="Verdana" panose="020B0604030504040204" pitchFamily="34" charset="0"/>
                <a:ea typeface="Verdana" panose="020B0604030504040204" pitchFamily="34" charset="0"/>
                <a:cs typeface="Verdana" panose="020B0604030504040204" pitchFamily="34" charset="0"/>
              </a:rPr>
              <a:t>Es un conjunto de controles (botones, cajas de texto, casillas de verificación, botones radio, </a:t>
            </a:r>
            <a:r>
              <a:rPr lang="es-CO" sz="1600" dirty="0" err="1">
                <a:solidFill>
                  <a:schemeClr val="tx2"/>
                </a:solidFill>
                <a:latin typeface="Verdana" panose="020B0604030504040204" pitchFamily="34" charset="0"/>
                <a:ea typeface="Verdana" panose="020B0604030504040204" pitchFamily="34" charset="0"/>
                <a:cs typeface="Verdana" panose="020B0604030504040204" pitchFamily="34" charset="0"/>
              </a:rPr>
              <a:t>etc</a:t>
            </a:r>
            <a:r>
              <a:rPr lang="es-CO" sz="1600" dirty="0">
                <a:solidFill>
                  <a:schemeClr val="tx2"/>
                </a:solidFill>
                <a:latin typeface="Verdana" panose="020B0604030504040204" pitchFamily="34" charset="0"/>
                <a:ea typeface="Verdana" panose="020B0604030504040204" pitchFamily="34" charset="0"/>
                <a:cs typeface="Verdana" panose="020B0604030504040204" pitchFamily="34" charset="0"/>
              </a:rPr>
              <a:t>) que permiten al usuario introducir datos y enviarlos al servidor web para su procesamiento</a:t>
            </a:r>
          </a:p>
        </p:txBody>
      </p:sp>
      <p:graphicFrame>
        <p:nvGraphicFramePr>
          <p:cNvPr id="9" name="Tabla 8"/>
          <p:cNvGraphicFramePr>
            <a:graphicFrameLocks noGrp="1"/>
          </p:cNvGraphicFramePr>
          <p:nvPr>
            <p:extLst>
              <p:ext uri="{D42A27DB-BD31-4B8C-83A1-F6EECF244321}">
                <p14:modId xmlns:p14="http://schemas.microsoft.com/office/powerpoint/2010/main" val="158651656"/>
              </p:ext>
            </p:extLst>
          </p:nvPr>
        </p:nvGraphicFramePr>
        <p:xfrm>
          <a:off x="2514600" y="2386063"/>
          <a:ext cx="8305800" cy="2194560"/>
        </p:xfrm>
        <a:graphic>
          <a:graphicData uri="http://schemas.openxmlformats.org/drawingml/2006/table">
            <a:tbl>
              <a:tblPr firstRow="1" bandRow="1">
                <a:tableStyleId>{5C22544A-7EE6-4342-B048-85BDC9FD1C3A}</a:tableStyleId>
              </a:tblPr>
              <a:tblGrid>
                <a:gridCol w="1972628">
                  <a:extLst>
                    <a:ext uri="{9D8B030D-6E8A-4147-A177-3AD203B41FA5}">
                      <a16:colId xmlns:a16="http://schemas.microsoft.com/office/drawing/2014/main" val="2631261764"/>
                    </a:ext>
                  </a:extLst>
                </a:gridCol>
                <a:gridCol w="6333172">
                  <a:extLst>
                    <a:ext uri="{9D8B030D-6E8A-4147-A177-3AD203B41FA5}">
                      <a16:colId xmlns:a16="http://schemas.microsoft.com/office/drawing/2014/main" val="214438921"/>
                    </a:ext>
                  </a:extLst>
                </a:gridCol>
              </a:tblGrid>
              <a:tr h="249156">
                <a:tc>
                  <a:txBody>
                    <a:bodyPr/>
                    <a:lstStyle/>
                    <a:p>
                      <a:r>
                        <a:rPr lang="es-CO" sz="1200" dirty="0"/>
                        <a:t>ETIQUETA</a:t>
                      </a:r>
                    </a:p>
                  </a:txBody>
                  <a:tcPr/>
                </a:tc>
                <a:tc>
                  <a:txBody>
                    <a:bodyPr/>
                    <a:lstStyle/>
                    <a:p>
                      <a:r>
                        <a:rPr lang="es-CO" sz="1200" dirty="0"/>
                        <a:t>DESCRIPCION</a:t>
                      </a:r>
                    </a:p>
                  </a:txBody>
                  <a:tcPr/>
                </a:tc>
                <a:extLst>
                  <a:ext uri="{0D108BD9-81ED-4DB2-BD59-A6C34878D82A}">
                    <a16:rowId xmlns:a16="http://schemas.microsoft.com/office/drawing/2014/main" val="2732812642"/>
                  </a:ext>
                </a:extLst>
              </a:tr>
              <a:tr h="249156">
                <a:tc>
                  <a:txBody>
                    <a:bodyPr/>
                    <a:lstStyle/>
                    <a:p>
                      <a:r>
                        <a:rPr lang="es-CO" sz="1200" dirty="0"/>
                        <a:t>&lt;form&gt;</a:t>
                      </a:r>
                    </a:p>
                  </a:txBody>
                  <a:tcPr/>
                </a:tc>
                <a:tc>
                  <a:txBody>
                    <a:bodyPr/>
                    <a:lstStyle/>
                    <a:p>
                      <a:r>
                        <a:rPr lang="es-CO" sz="1200" dirty="0"/>
                        <a:t>DEFINE UN FORMULARIO</a:t>
                      </a:r>
                    </a:p>
                  </a:txBody>
                  <a:tcPr/>
                </a:tc>
                <a:extLst>
                  <a:ext uri="{0D108BD9-81ED-4DB2-BD59-A6C34878D82A}">
                    <a16:rowId xmlns:a16="http://schemas.microsoft.com/office/drawing/2014/main" val="3942294592"/>
                  </a:ext>
                </a:extLst>
              </a:tr>
              <a:tr h="249156">
                <a:tc>
                  <a:txBody>
                    <a:bodyPr/>
                    <a:lstStyle/>
                    <a:p>
                      <a:r>
                        <a:rPr lang="es-CO" sz="1200" dirty="0"/>
                        <a:t>&lt;fieldset&gt;</a:t>
                      </a:r>
                    </a:p>
                  </a:txBody>
                  <a:tcPr/>
                </a:tc>
                <a:tc>
                  <a:txBody>
                    <a:bodyPr/>
                    <a:lstStyle/>
                    <a:p>
                      <a:r>
                        <a:rPr lang="es-CO" sz="1200" dirty="0"/>
                        <a:t>PERMITE ORGANIZAR EN</a:t>
                      </a:r>
                      <a:r>
                        <a:rPr lang="es-CO" sz="1200" baseline="0" dirty="0"/>
                        <a:t> GRUPOS LOS CAMPOS DE UN FORMULARIO</a:t>
                      </a:r>
                      <a:endParaRPr lang="es-CO" sz="1200" dirty="0"/>
                    </a:p>
                  </a:txBody>
                  <a:tcPr/>
                </a:tc>
                <a:extLst>
                  <a:ext uri="{0D108BD9-81ED-4DB2-BD59-A6C34878D82A}">
                    <a16:rowId xmlns:a16="http://schemas.microsoft.com/office/drawing/2014/main" val="591218553"/>
                  </a:ext>
                </a:extLst>
              </a:tr>
              <a:tr h="249156">
                <a:tc>
                  <a:txBody>
                    <a:bodyPr/>
                    <a:lstStyle/>
                    <a:p>
                      <a:r>
                        <a:rPr lang="es-CO" sz="1200" dirty="0"/>
                        <a:t>&lt;label&gt;</a:t>
                      </a:r>
                    </a:p>
                  </a:txBody>
                  <a:tcPr/>
                </a:tc>
                <a:tc>
                  <a:txBody>
                    <a:bodyPr/>
                    <a:lstStyle/>
                    <a:p>
                      <a:r>
                        <a:rPr lang="es-CO" sz="1200"/>
                        <a:t>CONFIGURA</a:t>
                      </a:r>
                      <a:r>
                        <a:rPr lang="es-CO" sz="1200" baseline="0"/>
                        <a:t>  LAS OPCIONES DE APERTURA DE LA VENTANA</a:t>
                      </a:r>
                      <a:endParaRPr lang="es-CO" sz="1200" dirty="0"/>
                    </a:p>
                  </a:txBody>
                  <a:tcPr/>
                </a:tc>
                <a:extLst>
                  <a:ext uri="{0D108BD9-81ED-4DB2-BD59-A6C34878D82A}">
                    <a16:rowId xmlns:a16="http://schemas.microsoft.com/office/drawing/2014/main" val="4075826901"/>
                  </a:ext>
                </a:extLst>
              </a:tr>
              <a:tr h="249156">
                <a:tc>
                  <a:txBody>
                    <a:bodyPr/>
                    <a:lstStyle/>
                    <a:p>
                      <a:r>
                        <a:rPr lang="es-CO" sz="1200" dirty="0"/>
                        <a:t>&lt;input&gt;</a:t>
                      </a:r>
                    </a:p>
                  </a:txBody>
                  <a:tcPr/>
                </a:tc>
                <a:tc>
                  <a:txBody>
                    <a:bodyPr/>
                    <a:lstStyle/>
                    <a:p>
                      <a:r>
                        <a:rPr lang="es-CO" sz="1200" b="0" i="0" dirty="0">
                          <a:solidFill>
                            <a:schemeClr val="dk1"/>
                          </a:solidFill>
                          <a:effectLst/>
                          <a:latin typeface="+mn-lt"/>
                          <a:ea typeface="+mn-ea"/>
                          <a:cs typeface="+mn-cs"/>
                        </a:rPr>
                        <a:t>CREA UN CAMPO PARA INGRESAR DATOS DEPENDIENDO</a:t>
                      </a:r>
                      <a:r>
                        <a:rPr lang="es-CO" sz="1200" b="0" i="0" baseline="0" dirty="0">
                          <a:solidFill>
                            <a:schemeClr val="dk1"/>
                          </a:solidFill>
                          <a:effectLst/>
                          <a:latin typeface="+mn-lt"/>
                          <a:ea typeface="+mn-ea"/>
                          <a:cs typeface="+mn-cs"/>
                        </a:rPr>
                        <a:t> DE  SU TIPO</a:t>
                      </a:r>
                      <a:endParaRPr lang="es-CO" sz="1200" dirty="0"/>
                    </a:p>
                  </a:txBody>
                  <a:tcPr/>
                </a:tc>
                <a:extLst>
                  <a:ext uri="{0D108BD9-81ED-4DB2-BD59-A6C34878D82A}">
                    <a16:rowId xmlns:a16="http://schemas.microsoft.com/office/drawing/2014/main" val="2612679173"/>
                  </a:ext>
                </a:extLst>
              </a:tr>
              <a:tr h="249156">
                <a:tc>
                  <a:txBody>
                    <a:bodyPr/>
                    <a:lstStyle/>
                    <a:p>
                      <a:r>
                        <a:rPr lang="es-CO" sz="1200" dirty="0"/>
                        <a:t>&lt;</a:t>
                      </a:r>
                      <a:r>
                        <a:rPr lang="es-CO" sz="1200" b="0" i="0" dirty="0">
                          <a:solidFill>
                            <a:schemeClr val="dk1"/>
                          </a:solidFill>
                          <a:effectLst/>
                          <a:latin typeface="+mn-lt"/>
                          <a:ea typeface="+mn-ea"/>
                          <a:cs typeface="+mn-cs"/>
                        </a:rPr>
                        <a:t>select</a:t>
                      </a:r>
                      <a:r>
                        <a:rPr lang="es-CO" sz="1200" dirty="0"/>
                        <a:t>&gt;  &lt;</a:t>
                      </a:r>
                      <a:r>
                        <a:rPr lang="es-CO" sz="1200" b="0" i="0" dirty="0">
                          <a:solidFill>
                            <a:schemeClr val="dk1"/>
                          </a:solidFill>
                          <a:effectLst/>
                          <a:latin typeface="+mn-lt"/>
                          <a:ea typeface="+mn-ea"/>
                          <a:cs typeface="+mn-cs"/>
                        </a:rPr>
                        <a:t>option&gt;</a:t>
                      </a:r>
                      <a:endParaRPr lang="es-CO" sz="1200" dirty="0"/>
                    </a:p>
                  </a:txBody>
                  <a:tcPr/>
                </a:tc>
                <a:tc>
                  <a:txBody>
                    <a:bodyPr/>
                    <a:lstStyle/>
                    <a:p>
                      <a:r>
                        <a:rPr lang="es-CO" sz="1200" b="0" i="0" dirty="0">
                          <a:solidFill>
                            <a:schemeClr val="dk1"/>
                          </a:solidFill>
                          <a:effectLst/>
                          <a:latin typeface="+mn-lt"/>
                          <a:ea typeface="+mn-ea"/>
                          <a:cs typeface="+mn-cs"/>
                        </a:rPr>
                        <a:t>GENERA UNA LISTA DESPLEGABLE DE  OPCIONES PARA QUE EL USUARIO REALICE SU SELECCIÓN</a:t>
                      </a:r>
                      <a:endParaRPr lang="es-CO" sz="1200" dirty="0"/>
                    </a:p>
                  </a:txBody>
                  <a:tcPr/>
                </a:tc>
                <a:extLst>
                  <a:ext uri="{0D108BD9-81ED-4DB2-BD59-A6C34878D82A}">
                    <a16:rowId xmlns:a16="http://schemas.microsoft.com/office/drawing/2014/main" val="2730309510"/>
                  </a:ext>
                </a:extLst>
              </a:tr>
              <a:tr h="249156">
                <a:tc>
                  <a:txBody>
                    <a:bodyPr/>
                    <a:lstStyle/>
                    <a:p>
                      <a:r>
                        <a:rPr lang="es-CO" sz="1200" dirty="0"/>
                        <a:t>&lt;</a:t>
                      </a:r>
                      <a:r>
                        <a:rPr lang="es-CO" sz="1200" b="0" i="0" dirty="0">
                          <a:solidFill>
                            <a:schemeClr val="dk1"/>
                          </a:solidFill>
                          <a:effectLst/>
                          <a:latin typeface="+mn-lt"/>
                          <a:ea typeface="+mn-ea"/>
                          <a:cs typeface="+mn-cs"/>
                        </a:rPr>
                        <a:t>textarea</a:t>
                      </a:r>
                      <a:r>
                        <a:rPr lang="es-CO" sz="1200" dirty="0"/>
                        <a:t>&gt;</a:t>
                      </a:r>
                    </a:p>
                  </a:txBody>
                  <a:tcPr/>
                </a:tc>
                <a:tc>
                  <a:txBody>
                    <a:bodyPr/>
                    <a:lstStyle/>
                    <a:p>
                      <a:r>
                        <a:rPr lang="es-CO" sz="1200" dirty="0"/>
                        <a:t>PERMITE</a:t>
                      </a:r>
                      <a:r>
                        <a:rPr lang="es-CO" sz="1200" baseline="0" dirty="0"/>
                        <a:t> INGRESAR COMENTARIOS EN CAMPO </a:t>
                      </a:r>
                      <a:endParaRPr lang="es-CO" sz="1200" dirty="0"/>
                    </a:p>
                  </a:txBody>
                  <a:tcPr/>
                </a:tc>
                <a:extLst>
                  <a:ext uri="{0D108BD9-81ED-4DB2-BD59-A6C34878D82A}">
                    <a16:rowId xmlns:a16="http://schemas.microsoft.com/office/drawing/2014/main" val="3754799069"/>
                  </a:ext>
                </a:extLst>
              </a:tr>
              <a:tr h="249156">
                <a:tc>
                  <a:txBody>
                    <a:bodyPr/>
                    <a:lstStyle/>
                    <a:p>
                      <a:r>
                        <a:rPr lang="es-CO" sz="1200" dirty="0"/>
                        <a:t>&lt;button&gt;</a:t>
                      </a:r>
                    </a:p>
                  </a:txBody>
                  <a:tcPr/>
                </a:tc>
                <a:tc>
                  <a:txBody>
                    <a:bodyPr/>
                    <a:lstStyle/>
                    <a:p>
                      <a:r>
                        <a:rPr lang="es-CO" sz="1200" b="0" i="0" dirty="0">
                          <a:solidFill>
                            <a:schemeClr val="dk1"/>
                          </a:solidFill>
                          <a:effectLst/>
                          <a:latin typeface="+mn-lt"/>
                          <a:ea typeface="+mn-ea"/>
                          <a:cs typeface="+mn-cs"/>
                        </a:rPr>
                        <a:t>REPRESENTA UN</a:t>
                      </a:r>
                      <a:r>
                        <a:rPr lang="es-CO" sz="1200" b="0" i="0" baseline="0" dirty="0">
                          <a:solidFill>
                            <a:schemeClr val="dk1"/>
                          </a:solidFill>
                          <a:effectLst/>
                          <a:latin typeface="+mn-lt"/>
                          <a:ea typeface="+mn-ea"/>
                          <a:cs typeface="+mn-cs"/>
                        </a:rPr>
                        <a:t> BOTÓN PARA DAR CLIC DEPENDIENDO DE SU FUNCIÓN</a:t>
                      </a:r>
                      <a:r>
                        <a:rPr lang="es-CO" sz="1200" b="0" i="0" dirty="0">
                          <a:solidFill>
                            <a:schemeClr val="dk1"/>
                          </a:solidFill>
                          <a:effectLst/>
                          <a:latin typeface="+mn-lt"/>
                          <a:ea typeface="+mn-ea"/>
                          <a:cs typeface="+mn-cs"/>
                        </a:rPr>
                        <a:t>.</a:t>
                      </a:r>
                      <a:endParaRPr lang="es-CO" sz="1200" dirty="0"/>
                    </a:p>
                  </a:txBody>
                  <a:tcPr/>
                </a:tc>
                <a:extLst>
                  <a:ext uri="{0D108BD9-81ED-4DB2-BD59-A6C34878D82A}">
                    <a16:rowId xmlns:a16="http://schemas.microsoft.com/office/drawing/2014/main" val="2707206949"/>
                  </a:ext>
                </a:extLst>
              </a:tr>
            </a:tbl>
          </a:graphicData>
        </a:graphic>
      </p:graphicFrame>
    </p:spTree>
    <p:extLst>
      <p:ext uri="{BB962C8B-B14F-4D97-AF65-F5344CB8AC3E}">
        <p14:creationId xmlns:p14="http://schemas.microsoft.com/office/powerpoint/2010/main" val="8209373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7"/>
          </a:xfrm>
          <a:prstGeom prst="rect">
            <a:avLst/>
          </a:prstGeom>
        </p:spPr>
      </p:pic>
      <p:sp>
        <p:nvSpPr>
          <p:cNvPr id="3" name="object 3"/>
          <p:cNvSpPr txBox="1">
            <a:spLocks noGrp="1"/>
          </p:cNvSpPr>
          <p:nvPr>
            <p:ph type="title"/>
          </p:nvPr>
        </p:nvSpPr>
        <p:spPr>
          <a:xfrm>
            <a:off x="1637538" y="3623817"/>
            <a:ext cx="3002915" cy="848360"/>
          </a:xfrm>
          <a:prstGeom prst="rect">
            <a:avLst/>
          </a:prstGeom>
        </p:spPr>
        <p:txBody>
          <a:bodyPr vert="horz" wrap="square" lIns="0" tIns="12700" rIns="0" bIns="0" rtlCol="0">
            <a:spAutoFit/>
          </a:bodyPr>
          <a:lstStyle/>
          <a:p>
            <a:pPr marL="12700">
              <a:lnSpc>
                <a:spcPct val="100000"/>
              </a:lnSpc>
              <a:spcBef>
                <a:spcPts val="100"/>
              </a:spcBef>
            </a:pPr>
            <a:r>
              <a:rPr sz="5400" spc="-225" dirty="0">
                <a:solidFill>
                  <a:srgbClr val="FFFFFF"/>
                </a:solidFill>
              </a:rPr>
              <a:t>GRACIAS</a:t>
            </a:r>
            <a:endParaRPr sz="5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p:nvPr/>
        </p:nvSpPr>
        <p:spPr>
          <a:xfrm>
            <a:off x="0" y="0"/>
            <a:ext cx="3293110" cy="6858000"/>
          </a:xfrm>
          <a:custGeom>
            <a:avLst/>
            <a:gdLst/>
            <a:ahLst/>
            <a:cxnLst/>
            <a:rect l="l" t="t" r="r" b="b"/>
            <a:pathLst>
              <a:path w="3293110" h="6858000">
                <a:moveTo>
                  <a:pt x="3292983" y="0"/>
                </a:moveTo>
                <a:lnTo>
                  <a:pt x="0" y="0"/>
                </a:lnTo>
                <a:lnTo>
                  <a:pt x="0" y="6858000"/>
                </a:lnTo>
                <a:lnTo>
                  <a:pt x="3292983" y="6858000"/>
                </a:lnTo>
                <a:lnTo>
                  <a:pt x="3292983" y="0"/>
                </a:lnTo>
                <a:close/>
              </a:path>
            </a:pathLst>
          </a:custGeom>
          <a:solidFill>
            <a:srgbClr val="92D050"/>
          </a:solidFill>
        </p:spPr>
        <p:txBody>
          <a:bodyPr wrap="square" lIns="0" tIns="0" rIns="0" bIns="0" rtlCol="0"/>
          <a:lstStyle/>
          <a:p>
            <a:endParaRPr dirty="0"/>
          </a:p>
        </p:txBody>
      </p:sp>
      <p:sp>
        <p:nvSpPr>
          <p:cNvPr id="14" name="object 14"/>
          <p:cNvSpPr/>
          <p:nvPr/>
        </p:nvSpPr>
        <p:spPr>
          <a:xfrm>
            <a:off x="3342132" y="0"/>
            <a:ext cx="190500" cy="6858000"/>
          </a:xfrm>
          <a:custGeom>
            <a:avLst/>
            <a:gdLst/>
            <a:ahLst/>
            <a:cxnLst/>
            <a:rect l="l" t="t" r="r" b="b"/>
            <a:pathLst>
              <a:path w="190500" h="6858000">
                <a:moveTo>
                  <a:pt x="190500" y="0"/>
                </a:moveTo>
                <a:lnTo>
                  <a:pt x="0" y="0"/>
                </a:lnTo>
                <a:lnTo>
                  <a:pt x="0" y="6858000"/>
                </a:lnTo>
                <a:lnTo>
                  <a:pt x="190500" y="6858000"/>
                </a:lnTo>
                <a:lnTo>
                  <a:pt x="190500" y="0"/>
                </a:lnTo>
                <a:close/>
              </a:path>
            </a:pathLst>
          </a:custGeom>
          <a:solidFill>
            <a:srgbClr val="3C5285"/>
          </a:solidFill>
        </p:spPr>
        <p:txBody>
          <a:bodyPr wrap="square" lIns="0" tIns="0" rIns="0" bIns="0" rtlCol="0"/>
          <a:lstStyle/>
          <a:p>
            <a:endParaRPr/>
          </a:p>
        </p:txBody>
      </p:sp>
      <p:sp>
        <p:nvSpPr>
          <p:cNvPr id="15" name="object 15"/>
          <p:cNvSpPr/>
          <p:nvPr/>
        </p:nvSpPr>
        <p:spPr>
          <a:xfrm>
            <a:off x="3614928" y="472440"/>
            <a:ext cx="173990" cy="5916295"/>
          </a:xfrm>
          <a:custGeom>
            <a:avLst/>
            <a:gdLst/>
            <a:ahLst/>
            <a:cxnLst/>
            <a:rect l="l" t="t" r="r" b="b"/>
            <a:pathLst>
              <a:path w="173989" h="5916295">
                <a:moveTo>
                  <a:pt x="86741" y="0"/>
                </a:moveTo>
                <a:lnTo>
                  <a:pt x="0" y="173736"/>
                </a:lnTo>
                <a:lnTo>
                  <a:pt x="57785" y="173736"/>
                </a:lnTo>
                <a:lnTo>
                  <a:pt x="57785" y="5742190"/>
                </a:lnTo>
                <a:lnTo>
                  <a:pt x="0" y="5742190"/>
                </a:lnTo>
                <a:lnTo>
                  <a:pt x="86741" y="5915939"/>
                </a:lnTo>
                <a:lnTo>
                  <a:pt x="173482" y="5742190"/>
                </a:lnTo>
                <a:lnTo>
                  <a:pt x="115697" y="5742190"/>
                </a:lnTo>
                <a:lnTo>
                  <a:pt x="115697" y="173736"/>
                </a:lnTo>
                <a:lnTo>
                  <a:pt x="173482" y="173736"/>
                </a:lnTo>
                <a:lnTo>
                  <a:pt x="86741" y="0"/>
                </a:lnTo>
                <a:close/>
              </a:path>
            </a:pathLst>
          </a:custGeom>
          <a:solidFill>
            <a:srgbClr val="3C5285"/>
          </a:solidFill>
        </p:spPr>
        <p:txBody>
          <a:bodyPr wrap="square" lIns="0" tIns="0" rIns="0" bIns="0" rtlCol="0"/>
          <a:lstStyle/>
          <a:p>
            <a:endParaRPr/>
          </a:p>
        </p:txBody>
      </p:sp>
      <p:pic>
        <p:nvPicPr>
          <p:cNvPr id="16" name="object 16"/>
          <p:cNvPicPr/>
          <p:nvPr/>
        </p:nvPicPr>
        <p:blipFill>
          <a:blip r:embed="rId2" cstate="print"/>
          <a:stretch>
            <a:fillRect/>
          </a:stretch>
        </p:blipFill>
        <p:spPr>
          <a:xfrm>
            <a:off x="4157471" y="797051"/>
            <a:ext cx="1915668" cy="1552956"/>
          </a:xfrm>
          <a:prstGeom prst="rect">
            <a:avLst/>
          </a:prstGeom>
        </p:spPr>
      </p:pic>
      <p:pic>
        <p:nvPicPr>
          <p:cNvPr id="17" name="object 17"/>
          <p:cNvPicPr/>
          <p:nvPr/>
        </p:nvPicPr>
        <p:blipFill>
          <a:blip r:embed="rId2" cstate="print"/>
          <a:stretch>
            <a:fillRect/>
          </a:stretch>
        </p:blipFill>
        <p:spPr>
          <a:xfrm>
            <a:off x="4131564" y="2630423"/>
            <a:ext cx="1914143" cy="1552956"/>
          </a:xfrm>
          <a:prstGeom prst="rect">
            <a:avLst/>
          </a:prstGeom>
        </p:spPr>
      </p:pic>
      <p:grpSp>
        <p:nvGrpSpPr>
          <p:cNvPr id="18" name="object 18"/>
          <p:cNvGrpSpPr/>
          <p:nvPr/>
        </p:nvGrpSpPr>
        <p:grpSpPr>
          <a:xfrm>
            <a:off x="4157471" y="4480559"/>
            <a:ext cx="1915795" cy="1553210"/>
            <a:chOff x="4157471" y="4480559"/>
            <a:chExt cx="1915795" cy="1553210"/>
          </a:xfrm>
        </p:grpSpPr>
        <p:pic>
          <p:nvPicPr>
            <p:cNvPr id="19" name="object 19"/>
            <p:cNvPicPr/>
            <p:nvPr/>
          </p:nvPicPr>
          <p:blipFill>
            <a:blip r:embed="rId2" cstate="print"/>
            <a:stretch>
              <a:fillRect/>
            </a:stretch>
          </p:blipFill>
          <p:spPr>
            <a:xfrm>
              <a:off x="4157471" y="4480559"/>
              <a:ext cx="1915668" cy="1552955"/>
            </a:xfrm>
            <a:prstGeom prst="rect">
              <a:avLst/>
            </a:prstGeom>
          </p:spPr>
        </p:pic>
        <p:sp>
          <p:nvSpPr>
            <p:cNvPr id="20" name="object 20"/>
            <p:cNvSpPr/>
            <p:nvPr/>
          </p:nvSpPr>
          <p:spPr>
            <a:xfrm>
              <a:off x="4829556" y="4646675"/>
              <a:ext cx="619760" cy="623570"/>
            </a:xfrm>
            <a:custGeom>
              <a:avLst/>
              <a:gdLst/>
              <a:ahLst/>
              <a:cxnLst/>
              <a:rect l="l" t="t" r="r" b="b"/>
              <a:pathLst>
                <a:path w="619760" h="623570">
                  <a:moveTo>
                    <a:pt x="289814" y="397637"/>
                  </a:moveTo>
                  <a:lnTo>
                    <a:pt x="259334" y="397637"/>
                  </a:lnTo>
                  <a:lnTo>
                    <a:pt x="265811" y="413766"/>
                  </a:lnTo>
                  <a:lnTo>
                    <a:pt x="273431" y="427863"/>
                  </a:lnTo>
                  <a:lnTo>
                    <a:pt x="281559" y="439420"/>
                  </a:lnTo>
                  <a:lnTo>
                    <a:pt x="289814" y="447929"/>
                  </a:lnTo>
                  <a:lnTo>
                    <a:pt x="289814" y="397637"/>
                  </a:lnTo>
                  <a:close/>
                </a:path>
                <a:path w="619760" h="623570">
                  <a:moveTo>
                    <a:pt x="289814" y="170561"/>
                  </a:moveTo>
                  <a:lnTo>
                    <a:pt x="281559" y="179959"/>
                  </a:lnTo>
                  <a:lnTo>
                    <a:pt x="273431" y="191897"/>
                  </a:lnTo>
                  <a:lnTo>
                    <a:pt x="265811" y="206248"/>
                  </a:lnTo>
                  <a:lnTo>
                    <a:pt x="259334" y="222377"/>
                  </a:lnTo>
                  <a:lnTo>
                    <a:pt x="289814" y="222377"/>
                  </a:lnTo>
                  <a:lnTo>
                    <a:pt x="289814" y="170561"/>
                  </a:lnTo>
                  <a:close/>
                </a:path>
                <a:path w="619760" h="623570">
                  <a:moveTo>
                    <a:pt x="361315" y="397637"/>
                  </a:moveTo>
                  <a:lnTo>
                    <a:pt x="330835" y="397637"/>
                  </a:lnTo>
                  <a:lnTo>
                    <a:pt x="330835" y="447929"/>
                  </a:lnTo>
                  <a:lnTo>
                    <a:pt x="339725" y="439420"/>
                  </a:lnTo>
                  <a:lnTo>
                    <a:pt x="347853" y="427863"/>
                  </a:lnTo>
                  <a:lnTo>
                    <a:pt x="355092" y="413766"/>
                  </a:lnTo>
                  <a:lnTo>
                    <a:pt x="361315" y="397637"/>
                  </a:lnTo>
                  <a:close/>
                </a:path>
                <a:path w="619760" h="623570">
                  <a:moveTo>
                    <a:pt x="600583" y="175387"/>
                  </a:moveTo>
                  <a:lnTo>
                    <a:pt x="575945" y="56515"/>
                  </a:lnTo>
                  <a:lnTo>
                    <a:pt x="558419" y="40513"/>
                  </a:lnTo>
                  <a:lnTo>
                    <a:pt x="550926" y="40513"/>
                  </a:lnTo>
                  <a:lnTo>
                    <a:pt x="545846" y="42545"/>
                  </a:lnTo>
                  <a:lnTo>
                    <a:pt x="543433" y="47244"/>
                  </a:lnTo>
                  <a:lnTo>
                    <a:pt x="514223" y="76581"/>
                  </a:lnTo>
                  <a:lnTo>
                    <a:pt x="467868" y="43053"/>
                  </a:lnTo>
                  <a:lnTo>
                    <a:pt x="417322" y="19177"/>
                  </a:lnTo>
                  <a:lnTo>
                    <a:pt x="363982" y="4826"/>
                  </a:lnTo>
                  <a:lnTo>
                    <a:pt x="309245" y="0"/>
                  </a:lnTo>
                  <a:lnTo>
                    <a:pt x="261747" y="3683"/>
                  </a:lnTo>
                  <a:lnTo>
                    <a:pt x="215011" y="14478"/>
                  </a:lnTo>
                  <a:lnTo>
                    <a:pt x="170307" y="32639"/>
                  </a:lnTo>
                  <a:lnTo>
                    <a:pt x="128270" y="57912"/>
                  </a:lnTo>
                  <a:lnTo>
                    <a:pt x="89916" y="90551"/>
                  </a:lnTo>
                  <a:lnTo>
                    <a:pt x="57785" y="128651"/>
                  </a:lnTo>
                  <a:lnTo>
                    <a:pt x="32258" y="171323"/>
                  </a:lnTo>
                  <a:lnTo>
                    <a:pt x="13970" y="217424"/>
                  </a:lnTo>
                  <a:lnTo>
                    <a:pt x="3048" y="265938"/>
                  </a:lnTo>
                  <a:lnTo>
                    <a:pt x="0" y="315595"/>
                  </a:lnTo>
                  <a:lnTo>
                    <a:pt x="5080" y="365379"/>
                  </a:lnTo>
                  <a:lnTo>
                    <a:pt x="8001" y="372745"/>
                  </a:lnTo>
                  <a:lnTo>
                    <a:pt x="12192" y="378714"/>
                  </a:lnTo>
                  <a:lnTo>
                    <a:pt x="17907" y="382524"/>
                  </a:lnTo>
                  <a:lnTo>
                    <a:pt x="25146" y="383921"/>
                  </a:lnTo>
                  <a:lnTo>
                    <a:pt x="28321" y="383921"/>
                  </a:lnTo>
                  <a:lnTo>
                    <a:pt x="39624" y="308483"/>
                  </a:lnTo>
                  <a:lnTo>
                    <a:pt x="45466" y="256921"/>
                  </a:lnTo>
                  <a:lnTo>
                    <a:pt x="60833" y="207391"/>
                  </a:lnTo>
                  <a:lnTo>
                    <a:pt x="85598" y="161671"/>
                  </a:lnTo>
                  <a:lnTo>
                    <a:pt x="119253" y="121412"/>
                  </a:lnTo>
                  <a:lnTo>
                    <a:pt x="159766" y="87630"/>
                  </a:lnTo>
                  <a:lnTo>
                    <a:pt x="206248" y="62865"/>
                  </a:lnTo>
                  <a:lnTo>
                    <a:pt x="257048" y="47752"/>
                  </a:lnTo>
                  <a:lnTo>
                    <a:pt x="310515" y="42672"/>
                  </a:lnTo>
                  <a:lnTo>
                    <a:pt x="358394" y="46863"/>
                  </a:lnTo>
                  <a:lnTo>
                    <a:pt x="404114" y="59436"/>
                  </a:lnTo>
                  <a:lnTo>
                    <a:pt x="446532" y="79756"/>
                  </a:lnTo>
                  <a:lnTo>
                    <a:pt x="484886" y="107569"/>
                  </a:lnTo>
                  <a:lnTo>
                    <a:pt x="457073" y="136906"/>
                  </a:lnTo>
                  <a:lnTo>
                    <a:pt x="450850" y="143129"/>
                  </a:lnTo>
                  <a:lnTo>
                    <a:pt x="449326" y="150749"/>
                  </a:lnTo>
                  <a:lnTo>
                    <a:pt x="450850" y="155321"/>
                  </a:lnTo>
                  <a:lnTo>
                    <a:pt x="452374" y="162941"/>
                  </a:lnTo>
                  <a:lnTo>
                    <a:pt x="458597" y="167640"/>
                  </a:lnTo>
                  <a:lnTo>
                    <a:pt x="575945" y="192405"/>
                  </a:lnTo>
                  <a:lnTo>
                    <a:pt x="585216" y="192405"/>
                  </a:lnTo>
                  <a:lnTo>
                    <a:pt x="589788" y="190754"/>
                  </a:lnTo>
                  <a:lnTo>
                    <a:pt x="592836" y="186182"/>
                  </a:lnTo>
                  <a:lnTo>
                    <a:pt x="599059" y="179959"/>
                  </a:lnTo>
                  <a:lnTo>
                    <a:pt x="600583" y="175387"/>
                  </a:lnTo>
                  <a:close/>
                </a:path>
                <a:path w="619760" h="623570">
                  <a:moveTo>
                    <a:pt x="619633" y="303911"/>
                  </a:moveTo>
                  <a:lnTo>
                    <a:pt x="614045" y="253365"/>
                  </a:lnTo>
                  <a:lnTo>
                    <a:pt x="593852" y="237617"/>
                  </a:lnTo>
                  <a:lnTo>
                    <a:pt x="590931" y="237871"/>
                  </a:lnTo>
                  <a:lnTo>
                    <a:pt x="583692" y="240919"/>
                  </a:lnTo>
                  <a:lnTo>
                    <a:pt x="578612" y="246507"/>
                  </a:lnTo>
                  <a:lnTo>
                    <a:pt x="575691" y="253746"/>
                  </a:lnTo>
                  <a:lnTo>
                    <a:pt x="575437" y="260985"/>
                  </a:lnTo>
                  <a:lnTo>
                    <a:pt x="579755" y="313309"/>
                  </a:lnTo>
                  <a:lnTo>
                    <a:pt x="574167" y="365125"/>
                  </a:lnTo>
                  <a:lnTo>
                    <a:pt x="558927" y="414655"/>
                  </a:lnTo>
                  <a:lnTo>
                    <a:pt x="534162" y="460502"/>
                  </a:lnTo>
                  <a:lnTo>
                    <a:pt x="499872" y="500761"/>
                  </a:lnTo>
                  <a:lnTo>
                    <a:pt x="459359" y="534670"/>
                  </a:lnTo>
                  <a:lnTo>
                    <a:pt x="413131" y="559435"/>
                  </a:lnTo>
                  <a:lnTo>
                    <a:pt x="362839" y="574548"/>
                  </a:lnTo>
                  <a:lnTo>
                    <a:pt x="310134" y="579640"/>
                  </a:lnTo>
                  <a:lnTo>
                    <a:pt x="261366" y="575437"/>
                  </a:lnTo>
                  <a:lnTo>
                    <a:pt x="215265" y="562864"/>
                  </a:lnTo>
                  <a:lnTo>
                    <a:pt x="172593" y="542544"/>
                  </a:lnTo>
                  <a:lnTo>
                    <a:pt x="134239" y="514731"/>
                  </a:lnTo>
                  <a:lnTo>
                    <a:pt x="163576" y="485394"/>
                  </a:lnTo>
                  <a:lnTo>
                    <a:pt x="168275" y="479171"/>
                  </a:lnTo>
                  <a:lnTo>
                    <a:pt x="171323" y="471424"/>
                  </a:lnTo>
                  <a:lnTo>
                    <a:pt x="168275" y="466725"/>
                  </a:lnTo>
                  <a:lnTo>
                    <a:pt x="166751" y="459105"/>
                  </a:lnTo>
                  <a:lnTo>
                    <a:pt x="162052" y="454533"/>
                  </a:lnTo>
                  <a:lnTo>
                    <a:pt x="152781" y="453009"/>
                  </a:lnTo>
                  <a:lnTo>
                    <a:pt x="39751" y="429133"/>
                  </a:lnTo>
                  <a:lnTo>
                    <a:pt x="33274" y="429133"/>
                  </a:lnTo>
                  <a:lnTo>
                    <a:pt x="29464" y="431165"/>
                  </a:lnTo>
                  <a:lnTo>
                    <a:pt x="24765" y="435991"/>
                  </a:lnTo>
                  <a:lnTo>
                    <a:pt x="18542" y="440563"/>
                  </a:lnTo>
                  <a:lnTo>
                    <a:pt x="17018" y="446786"/>
                  </a:lnTo>
                  <a:lnTo>
                    <a:pt x="43307" y="572008"/>
                  </a:lnTo>
                  <a:lnTo>
                    <a:pt x="49403" y="578231"/>
                  </a:lnTo>
                  <a:lnTo>
                    <a:pt x="55626" y="579640"/>
                  </a:lnTo>
                  <a:lnTo>
                    <a:pt x="66421" y="579640"/>
                  </a:lnTo>
                  <a:lnTo>
                    <a:pt x="70993" y="578231"/>
                  </a:lnTo>
                  <a:lnTo>
                    <a:pt x="103378" y="545592"/>
                  </a:lnTo>
                  <a:lnTo>
                    <a:pt x="149098" y="580021"/>
                  </a:lnTo>
                  <a:lnTo>
                    <a:pt x="199390" y="604139"/>
                  </a:lnTo>
                  <a:lnTo>
                    <a:pt x="252603" y="618363"/>
                  </a:lnTo>
                  <a:lnTo>
                    <a:pt x="307086" y="623062"/>
                  </a:lnTo>
                  <a:lnTo>
                    <a:pt x="354838" y="619379"/>
                  </a:lnTo>
                  <a:lnTo>
                    <a:pt x="401574" y="608330"/>
                  </a:lnTo>
                  <a:lnTo>
                    <a:pt x="446405" y="589915"/>
                  </a:lnTo>
                  <a:lnTo>
                    <a:pt x="488696" y="564388"/>
                  </a:lnTo>
                  <a:lnTo>
                    <a:pt x="527685" y="531749"/>
                  </a:lnTo>
                  <a:lnTo>
                    <a:pt x="560705" y="492887"/>
                  </a:lnTo>
                  <a:lnTo>
                    <a:pt x="586740" y="449580"/>
                  </a:lnTo>
                  <a:lnTo>
                    <a:pt x="605536" y="402971"/>
                  </a:lnTo>
                  <a:lnTo>
                    <a:pt x="616712" y="354076"/>
                  </a:lnTo>
                  <a:lnTo>
                    <a:pt x="619633" y="303911"/>
                  </a:lnTo>
                  <a:close/>
                </a:path>
              </a:pathLst>
            </a:custGeom>
            <a:solidFill>
              <a:srgbClr val="FFFFFF"/>
            </a:solidFill>
          </p:spPr>
          <p:txBody>
            <a:bodyPr wrap="square" lIns="0" tIns="0" rIns="0" bIns="0" rtlCol="0"/>
            <a:lstStyle/>
            <a:p>
              <a:endParaRPr/>
            </a:p>
          </p:txBody>
        </p:sp>
        <p:pic>
          <p:nvPicPr>
            <p:cNvPr id="21" name="object 21"/>
            <p:cNvPicPr/>
            <p:nvPr/>
          </p:nvPicPr>
          <p:blipFill>
            <a:blip r:embed="rId3" cstate="print"/>
            <a:stretch>
              <a:fillRect/>
            </a:stretch>
          </p:blipFill>
          <p:spPr>
            <a:xfrm>
              <a:off x="4949951" y="4908805"/>
              <a:ext cx="86866" cy="92962"/>
            </a:xfrm>
            <a:prstGeom prst="rect">
              <a:avLst/>
            </a:prstGeom>
          </p:spPr>
        </p:pic>
        <p:pic>
          <p:nvPicPr>
            <p:cNvPr id="22" name="object 22"/>
            <p:cNvPicPr/>
            <p:nvPr/>
          </p:nvPicPr>
          <p:blipFill>
            <a:blip r:embed="rId4" cstate="print"/>
            <a:stretch>
              <a:fillRect/>
            </a:stretch>
          </p:blipFill>
          <p:spPr>
            <a:xfrm>
              <a:off x="4971287" y="5042534"/>
              <a:ext cx="147827" cy="101981"/>
            </a:xfrm>
            <a:prstGeom prst="rect">
              <a:avLst/>
            </a:prstGeom>
          </p:spPr>
        </p:pic>
        <p:sp>
          <p:nvSpPr>
            <p:cNvPr id="23" name="object 23"/>
            <p:cNvSpPr/>
            <p:nvPr/>
          </p:nvSpPr>
          <p:spPr>
            <a:xfrm>
              <a:off x="5074920" y="4815712"/>
              <a:ext cx="116205" cy="186055"/>
            </a:xfrm>
            <a:custGeom>
              <a:avLst/>
              <a:gdLst/>
              <a:ahLst/>
              <a:cxnLst/>
              <a:rect l="l" t="t" r="r" b="b"/>
              <a:pathLst>
                <a:path w="116204" h="186054">
                  <a:moveTo>
                    <a:pt x="44196" y="92837"/>
                  </a:moveTo>
                  <a:lnTo>
                    <a:pt x="4572" y="92837"/>
                  </a:lnTo>
                  <a:lnTo>
                    <a:pt x="1651" y="115951"/>
                  </a:lnTo>
                  <a:lnTo>
                    <a:pt x="508" y="127762"/>
                  </a:lnTo>
                  <a:lnTo>
                    <a:pt x="0" y="140081"/>
                  </a:lnTo>
                  <a:lnTo>
                    <a:pt x="508" y="152527"/>
                  </a:lnTo>
                  <a:lnTo>
                    <a:pt x="1651" y="164592"/>
                  </a:lnTo>
                  <a:lnTo>
                    <a:pt x="4572" y="185801"/>
                  </a:lnTo>
                  <a:lnTo>
                    <a:pt x="44196" y="185801"/>
                  </a:lnTo>
                  <a:lnTo>
                    <a:pt x="44196" y="92837"/>
                  </a:lnTo>
                  <a:close/>
                </a:path>
                <a:path w="116204" h="186054">
                  <a:moveTo>
                    <a:pt x="115824" y="51816"/>
                  </a:moveTo>
                  <a:lnTo>
                    <a:pt x="110236" y="35433"/>
                  </a:lnTo>
                  <a:lnTo>
                    <a:pt x="102870" y="20828"/>
                  </a:lnTo>
                  <a:lnTo>
                    <a:pt x="94361" y="8763"/>
                  </a:lnTo>
                  <a:lnTo>
                    <a:pt x="85344" y="0"/>
                  </a:lnTo>
                  <a:lnTo>
                    <a:pt x="85344" y="51816"/>
                  </a:lnTo>
                  <a:lnTo>
                    <a:pt x="115824" y="51816"/>
                  </a:lnTo>
                  <a:close/>
                </a:path>
              </a:pathLst>
            </a:custGeom>
            <a:solidFill>
              <a:srgbClr val="FFFFFF"/>
            </a:solidFill>
          </p:spPr>
          <p:txBody>
            <a:bodyPr wrap="square" lIns="0" tIns="0" rIns="0" bIns="0" rtlCol="0"/>
            <a:lstStyle/>
            <a:p>
              <a:endParaRPr/>
            </a:p>
          </p:txBody>
        </p:sp>
        <p:pic>
          <p:nvPicPr>
            <p:cNvPr id="24" name="object 24"/>
            <p:cNvPicPr/>
            <p:nvPr/>
          </p:nvPicPr>
          <p:blipFill>
            <a:blip r:embed="rId5" cstate="print"/>
            <a:stretch>
              <a:fillRect/>
            </a:stretch>
          </p:blipFill>
          <p:spPr>
            <a:xfrm>
              <a:off x="5158739" y="5044058"/>
              <a:ext cx="147827" cy="100457"/>
            </a:xfrm>
            <a:prstGeom prst="rect">
              <a:avLst/>
            </a:prstGeom>
          </p:spPr>
        </p:pic>
        <p:sp>
          <p:nvSpPr>
            <p:cNvPr id="25" name="object 25"/>
            <p:cNvSpPr/>
            <p:nvPr/>
          </p:nvSpPr>
          <p:spPr>
            <a:xfrm>
              <a:off x="5160263" y="4767071"/>
              <a:ext cx="146685" cy="100965"/>
            </a:xfrm>
            <a:custGeom>
              <a:avLst/>
              <a:gdLst/>
              <a:ahLst/>
              <a:cxnLst/>
              <a:rect l="l" t="t" r="r" b="b"/>
              <a:pathLst>
                <a:path w="146685" h="100964">
                  <a:moveTo>
                    <a:pt x="0" y="0"/>
                  </a:moveTo>
                  <a:lnTo>
                    <a:pt x="0" y="1523"/>
                  </a:lnTo>
                  <a:lnTo>
                    <a:pt x="22351" y="14477"/>
                  </a:lnTo>
                  <a:lnTo>
                    <a:pt x="42545" y="35940"/>
                  </a:lnTo>
                  <a:lnTo>
                    <a:pt x="59562" y="65023"/>
                  </a:lnTo>
                  <a:lnTo>
                    <a:pt x="72389" y="100456"/>
                  </a:lnTo>
                  <a:lnTo>
                    <a:pt x="146303" y="100456"/>
                  </a:lnTo>
                  <a:lnTo>
                    <a:pt x="120776" y="63118"/>
                  </a:lnTo>
                  <a:lnTo>
                    <a:pt x="86995" y="32892"/>
                  </a:lnTo>
                  <a:lnTo>
                    <a:pt x="46227" y="11302"/>
                  </a:lnTo>
                  <a:lnTo>
                    <a:pt x="0" y="0"/>
                  </a:lnTo>
                  <a:close/>
                </a:path>
              </a:pathLst>
            </a:custGeom>
            <a:solidFill>
              <a:srgbClr val="FFFFFF"/>
            </a:solidFill>
          </p:spPr>
          <p:txBody>
            <a:bodyPr wrap="square" lIns="0" tIns="0" rIns="0" bIns="0" rtlCol="0"/>
            <a:lstStyle/>
            <a:p>
              <a:endParaRPr/>
            </a:p>
          </p:txBody>
        </p:sp>
        <p:pic>
          <p:nvPicPr>
            <p:cNvPr id="26" name="object 26"/>
            <p:cNvPicPr/>
            <p:nvPr/>
          </p:nvPicPr>
          <p:blipFill>
            <a:blip r:embed="rId6" cstate="print"/>
            <a:stretch>
              <a:fillRect/>
            </a:stretch>
          </p:blipFill>
          <p:spPr>
            <a:xfrm>
              <a:off x="5241035" y="4908805"/>
              <a:ext cx="86867" cy="92962"/>
            </a:xfrm>
            <a:prstGeom prst="rect">
              <a:avLst/>
            </a:prstGeom>
          </p:spPr>
        </p:pic>
        <p:pic>
          <p:nvPicPr>
            <p:cNvPr id="27" name="object 27"/>
            <p:cNvPicPr/>
            <p:nvPr/>
          </p:nvPicPr>
          <p:blipFill>
            <a:blip r:embed="rId7" cstate="print"/>
            <a:stretch>
              <a:fillRect/>
            </a:stretch>
          </p:blipFill>
          <p:spPr>
            <a:xfrm>
              <a:off x="4972811" y="4768595"/>
              <a:ext cx="147700" cy="100330"/>
            </a:xfrm>
            <a:prstGeom prst="rect">
              <a:avLst/>
            </a:prstGeom>
          </p:spPr>
        </p:pic>
        <p:sp>
          <p:nvSpPr>
            <p:cNvPr id="28" name="object 28"/>
            <p:cNvSpPr/>
            <p:nvPr/>
          </p:nvSpPr>
          <p:spPr>
            <a:xfrm>
              <a:off x="5160136" y="4908549"/>
              <a:ext cx="44450" cy="92710"/>
            </a:xfrm>
            <a:custGeom>
              <a:avLst/>
              <a:gdLst/>
              <a:ahLst/>
              <a:cxnLst/>
              <a:rect l="l" t="t" r="r" b="b"/>
              <a:pathLst>
                <a:path w="44450" h="92710">
                  <a:moveTo>
                    <a:pt x="41148" y="0"/>
                  </a:moveTo>
                  <a:lnTo>
                    <a:pt x="0" y="0"/>
                  </a:lnTo>
                  <a:lnTo>
                    <a:pt x="0" y="92710"/>
                  </a:lnTo>
                  <a:lnTo>
                    <a:pt x="41148" y="92710"/>
                  </a:lnTo>
                  <a:lnTo>
                    <a:pt x="43179" y="69850"/>
                  </a:lnTo>
                  <a:lnTo>
                    <a:pt x="43941" y="58547"/>
                  </a:lnTo>
                  <a:lnTo>
                    <a:pt x="44196" y="47117"/>
                  </a:lnTo>
                  <a:lnTo>
                    <a:pt x="43941" y="35432"/>
                  </a:lnTo>
                  <a:lnTo>
                    <a:pt x="43179" y="23494"/>
                  </a:lnTo>
                  <a:lnTo>
                    <a:pt x="41148" y="0"/>
                  </a:lnTo>
                  <a:close/>
                </a:path>
              </a:pathLst>
            </a:custGeom>
            <a:solidFill>
              <a:srgbClr val="FFFFFF"/>
            </a:solidFill>
          </p:spPr>
          <p:txBody>
            <a:bodyPr wrap="square" lIns="0" tIns="0" rIns="0" bIns="0" rtlCol="0"/>
            <a:lstStyle/>
            <a:p>
              <a:endParaRPr/>
            </a:p>
          </p:txBody>
        </p:sp>
      </p:grpSp>
      <p:sp>
        <p:nvSpPr>
          <p:cNvPr id="29" name="object 29"/>
          <p:cNvSpPr txBox="1"/>
          <p:nvPr/>
        </p:nvSpPr>
        <p:spPr>
          <a:xfrm>
            <a:off x="4264089" y="1756746"/>
            <a:ext cx="1662936" cy="228909"/>
          </a:xfrm>
          <a:prstGeom prst="rect">
            <a:avLst/>
          </a:prstGeom>
        </p:spPr>
        <p:txBody>
          <a:bodyPr vert="horz" wrap="square" lIns="0" tIns="13335" rIns="0" bIns="0" rtlCol="0">
            <a:spAutoFit/>
          </a:bodyPr>
          <a:lstStyle/>
          <a:p>
            <a:pPr marL="12700" marR="5080" indent="130810">
              <a:lnSpc>
                <a:spcPct val="100000"/>
              </a:lnSpc>
              <a:spcBef>
                <a:spcPts val="105"/>
              </a:spcBef>
            </a:pPr>
            <a:r>
              <a:rPr lang="es-MX" sz="1400" b="1" dirty="0">
                <a:solidFill>
                  <a:srgbClr val="FFFFFF"/>
                </a:solidFill>
                <a:latin typeface="Tahoma"/>
                <a:cs typeface="Tahoma"/>
              </a:rPr>
              <a:t>DENOMINACIÓN</a:t>
            </a:r>
            <a:endParaRPr sz="1400" dirty="0">
              <a:latin typeface="Tahoma"/>
              <a:cs typeface="Tahoma"/>
            </a:endParaRPr>
          </a:p>
        </p:txBody>
      </p:sp>
      <p:sp>
        <p:nvSpPr>
          <p:cNvPr id="30" name="object 30"/>
          <p:cNvSpPr/>
          <p:nvPr/>
        </p:nvSpPr>
        <p:spPr>
          <a:xfrm>
            <a:off x="4785360" y="981455"/>
            <a:ext cx="661035" cy="669290"/>
          </a:xfrm>
          <a:custGeom>
            <a:avLst/>
            <a:gdLst/>
            <a:ahLst/>
            <a:cxnLst/>
            <a:rect l="l" t="t" r="r" b="b"/>
            <a:pathLst>
              <a:path w="661035" h="669289">
                <a:moveTo>
                  <a:pt x="512191" y="294005"/>
                </a:moveTo>
                <a:lnTo>
                  <a:pt x="505841" y="247523"/>
                </a:lnTo>
                <a:lnTo>
                  <a:pt x="488188" y="205359"/>
                </a:lnTo>
                <a:lnTo>
                  <a:pt x="476504" y="190119"/>
                </a:lnTo>
                <a:lnTo>
                  <a:pt x="476504" y="294005"/>
                </a:lnTo>
                <a:lnTo>
                  <a:pt x="471678" y="316992"/>
                </a:lnTo>
                <a:lnTo>
                  <a:pt x="464820" y="339725"/>
                </a:lnTo>
                <a:lnTo>
                  <a:pt x="455422" y="361569"/>
                </a:lnTo>
                <a:lnTo>
                  <a:pt x="442595" y="381508"/>
                </a:lnTo>
                <a:lnTo>
                  <a:pt x="433451" y="365125"/>
                </a:lnTo>
                <a:lnTo>
                  <a:pt x="425704" y="354711"/>
                </a:lnTo>
                <a:lnTo>
                  <a:pt x="422529" y="350520"/>
                </a:lnTo>
                <a:lnTo>
                  <a:pt x="412242" y="340360"/>
                </a:lnTo>
                <a:lnTo>
                  <a:pt x="412242" y="410083"/>
                </a:lnTo>
                <a:lnTo>
                  <a:pt x="394208" y="420116"/>
                </a:lnTo>
                <a:lnTo>
                  <a:pt x="375158" y="426847"/>
                </a:lnTo>
                <a:lnTo>
                  <a:pt x="355473" y="430403"/>
                </a:lnTo>
                <a:lnTo>
                  <a:pt x="335407" y="431546"/>
                </a:lnTo>
                <a:lnTo>
                  <a:pt x="315468" y="429895"/>
                </a:lnTo>
                <a:lnTo>
                  <a:pt x="296037" y="425450"/>
                </a:lnTo>
                <a:lnTo>
                  <a:pt x="277495" y="418719"/>
                </a:lnTo>
                <a:lnTo>
                  <a:pt x="260604" y="410083"/>
                </a:lnTo>
                <a:lnTo>
                  <a:pt x="271018" y="387096"/>
                </a:lnTo>
                <a:lnTo>
                  <a:pt x="276479" y="381508"/>
                </a:lnTo>
                <a:lnTo>
                  <a:pt x="287909" y="369697"/>
                </a:lnTo>
                <a:lnTo>
                  <a:pt x="309880" y="358648"/>
                </a:lnTo>
                <a:lnTo>
                  <a:pt x="335407" y="354711"/>
                </a:lnTo>
                <a:lnTo>
                  <a:pt x="360680" y="358902"/>
                </a:lnTo>
                <a:lnTo>
                  <a:pt x="382524" y="370332"/>
                </a:lnTo>
                <a:lnTo>
                  <a:pt x="399923" y="387858"/>
                </a:lnTo>
                <a:lnTo>
                  <a:pt x="412242" y="410083"/>
                </a:lnTo>
                <a:lnTo>
                  <a:pt x="412242" y="340360"/>
                </a:lnTo>
                <a:lnTo>
                  <a:pt x="409448" y="337566"/>
                </a:lnTo>
                <a:lnTo>
                  <a:pt x="394335" y="326136"/>
                </a:lnTo>
                <a:lnTo>
                  <a:pt x="402971" y="315595"/>
                </a:lnTo>
                <a:lnTo>
                  <a:pt x="403034" y="315468"/>
                </a:lnTo>
                <a:lnTo>
                  <a:pt x="409829" y="302768"/>
                </a:lnTo>
                <a:lnTo>
                  <a:pt x="414274" y="288290"/>
                </a:lnTo>
                <a:lnTo>
                  <a:pt x="415798" y="272542"/>
                </a:lnTo>
                <a:lnTo>
                  <a:pt x="409575" y="243332"/>
                </a:lnTo>
                <a:lnTo>
                  <a:pt x="392557" y="218821"/>
                </a:lnTo>
                <a:lnTo>
                  <a:pt x="376428" y="208026"/>
                </a:lnTo>
                <a:lnTo>
                  <a:pt x="376428" y="276098"/>
                </a:lnTo>
                <a:lnTo>
                  <a:pt x="373253" y="291338"/>
                </a:lnTo>
                <a:lnTo>
                  <a:pt x="364617" y="303784"/>
                </a:lnTo>
                <a:lnTo>
                  <a:pt x="351663" y="312293"/>
                </a:lnTo>
                <a:lnTo>
                  <a:pt x="335407" y="315468"/>
                </a:lnTo>
                <a:lnTo>
                  <a:pt x="320294" y="312039"/>
                </a:lnTo>
                <a:lnTo>
                  <a:pt x="307848" y="303149"/>
                </a:lnTo>
                <a:lnTo>
                  <a:pt x="299339" y="290576"/>
                </a:lnTo>
                <a:lnTo>
                  <a:pt x="296164" y="276098"/>
                </a:lnTo>
                <a:lnTo>
                  <a:pt x="299339" y="259969"/>
                </a:lnTo>
                <a:lnTo>
                  <a:pt x="307848" y="246888"/>
                </a:lnTo>
                <a:lnTo>
                  <a:pt x="320294" y="238252"/>
                </a:lnTo>
                <a:lnTo>
                  <a:pt x="335407" y="235077"/>
                </a:lnTo>
                <a:lnTo>
                  <a:pt x="351663" y="238252"/>
                </a:lnTo>
                <a:lnTo>
                  <a:pt x="364617" y="246888"/>
                </a:lnTo>
                <a:lnTo>
                  <a:pt x="373253" y="259969"/>
                </a:lnTo>
                <a:lnTo>
                  <a:pt x="376428" y="276098"/>
                </a:lnTo>
                <a:lnTo>
                  <a:pt x="376428" y="208026"/>
                </a:lnTo>
                <a:lnTo>
                  <a:pt x="367538" y="202057"/>
                </a:lnTo>
                <a:lnTo>
                  <a:pt x="337185" y="195834"/>
                </a:lnTo>
                <a:lnTo>
                  <a:pt x="307975" y="202057"/>
                </a:lnTo>
                <a:lnTo>
                  <a:pt x="283464" y="218821"/>
                </a:lnTo>
                <a:lnTo>
                  <a:pt x="266700" y="243332"/>
                </a:lnTo>
                <a:lnTo>
                  <a:pt x="260604" y="272542"/>
                </a:lnTo>
                <a:lnTo>
                  <a:pt x="262128" y="288290"/>
                </a:lnTo>
                <a:lnTo>
                  <a:pt x="266573" y="302768"/>
                </a:lnTo>
                <a:lnTo>
                  <a:pt x="273304" y="315595"/>
                </a:lnTo>
                <a:lnTo>
                  <a:pt x="281940" y="326136"/>
                </a:lnTo>
                <a:lnTo>
                  <a:pt x="266954" y="336804"/>
                </a:lnTo>
                <a:lnTo>
                  <a:pt x="253873" y="349758"/>
                </a:lnTo>
                <a:lnTo>
                  <a:pt x="242824" y="364871"/>
                </a:lnTo>
                <a:lnTo>
                  <a:pt x="233807" y="381508"/>
                </a:lnTo>
                <a:lnTo>
                  <a:pt x="217678" y="356489"/>
                </a:lnTo>
                <a:lnTo>
                  <a:pt x="207137" y="329946"/>
                </a:lnTo>
                <a:lnTo>
                  <a:pt x="202438" y="302387"/>
                </a:lnTo>
                <a:lnTo>
                  <a:pt x="203454" y="274320"/>
                </a:lnTo>
                <a:lnTo>
                  <a:pt x="218567" y="229362"/>
                </a:lnTo>
                <a:lnTo>
                  <a:pt x="248666" y="191135"/>
                </a:lnTo>
                <a:lnTo>
                  <a:pt x="290449" y="164719"/>
                </a:lnTo>
                <a:lnTo>
                  <a:pt x="340741" y="154813"/>
                </a:lnTo>
                <a:lnTo>
                  <a:pt x="383667" y="161925"/>
                </a:lnTo>
                <a:lnTo>
                  <a:pt x="421005" y="181610"/>
                </a:lnTo>
                <a:lnTo>
                  <a:pt x="450342" y="211836"/>
                </a:lnTo>
                <a:lnTo>
                  <a:pt x="469519" y="250063"/>
                </a:lnTo>
                <a:lnTo>
                  <a:pt x="476504" y="294005"/>
                </a:lnTo>
                <a:lnTo>
                  <a:pt x="476504" y="190119"/>
                </a:lnTo>
                <a:lnTo>
                  <a:pt x="441706" y="154813"/>
                </a:lnTo>
                <a:lnTo>
                  <a:pt x="382651" y="123698"/>
                </a:lnTo>
                <a:lnTo>
                  <a:pt x="335407" y="117348"/>
                </a:lnTo>
                <a:lnTo>
                  <a:pt x="283972" y="125222"/>
                </a:lnTo>
                <a:lnTo>
                  <a:pt x="238506" y="147066"/>
                </a:lnTo>
                <a:lnTo>
                  <a:pt x="201422" y="180086"/>
                </a:lnTo>
                <a:lnTo>
                  <a:pt x="175260" y="221742"/>
                </a:lnTo>
                <a:lnTo>
                  <a:pt x="162433" y="268986"/>
                </a:lnTo>
                <a:lnTo>
                  <a:pt x="161925" y="314452"/>
                </a:lnTo>
                <a:lnTo>
                  <a:pt x="171958" y="356616"/>
                </a:lnTo>
                <a:lnTo>
                  <a:pt x="191389" y="394208"/>
                </a:lnTo>
                <a:lnTo>
                  <a:pt x="218694" y="425704"/>
                </a:lnTo>
                <a:lnTo>
                  <a:pt x="252603" y="449834"/>
                </a:lnTo>
                <a:lnTo>
                  <a:pt x="291973" y="465328"/>
                </a:lnTo>
                <a:lnTo>
                  <a:pt x="335407" y="470789"/>
                </a:lnTo>
                <a:lnTo>
                  <a:pt x="382651" y="464312"/>
                </a:lnTo>
                <a:lnTo>
                  <a:pt x="424942" y="446278"/>
                </a:lnTo>
                <a:lnTo>
                  <a:pt x="460629" y="418465"/>
                </a:lnTo>
                <a:lnTo>
                  <a:pt x="488188" y="382651"/>
                </a:lnTo>
                <a:lnTo>
                  <a:pt x="505841" y="340614"/>
                </a:lnTo>
                <a:lnTo>
                  <a:pt x="512191" y="294005"/>
                </a:lnTo>
                <a:close/>
              </a:path>
              <a:path w="661035" h="669289">
                <a:moveTo>
                  <a:pt x="660908" y="537718"/>
                </a:moveTo>
                <a:lnTo>
                  <a:pt x="660654" y="527431"/>
                </a:lnTo>
                <a:lnTo>
                  <a:pt x="655320" y="518033"/>
                </a:lnTo>
                <a:lnTo>
                  <a:pt x="610743" y="468630"/>
                </a:lnTo>
                <a:lnTo>
                  <a:pt x="610743" y="518033"/>
                </a:lnTo>
                <a:lnTo>
                  <a:pt x="553847" y="530479"/>
                </a:lnTo>
                <a:lnTo>
                  <a:pt x="539496" y="537591"/>
                </a:lnTo>
                <a:lnTo>
                  <a:pt x="537718" y="546735"/>
                </a:lnTo>
                <a:lnTo>
                  <a:pt x="525272" y="607187"/>
                </a:lnTo>
                <a:lnTo>
                  <a:pt x="475361" y="550164"/>
                </a:lnTo>
                <a:lnTo>
                  <a:pt x="480695" y="550164"/>
                </a:lnTo>
                <a:lnTo>
                  <a:pt x="487807" y="546608"/>
                </a:lnTo>
                <a:lnTo>
                  <a:pt x="488518" y="544830"/>
                </a:lnTo>
                <a:lnTo>
                  <a:pt x="501370" y="512699"/>
                </a:lnTo>
                <a:lnTo>
                  <a:pt x="516382" y="475234"/>
                </a:lnTo>
                <a:lnTo>
                  <a:pt x="551942" y="459232"/>
                </a:lnTo>
                <a:lnTo>
                  <a:pt x="610743" y="518033"/>
                </a:lnTo>
                <a:lnTo>
                  <a:pt x="610743" y="468630"/>
                </a:lnTo>
                <a:lnTo>
                  <a:pt x="602234" y="459232"/>
                </a:lnTo>
                <a:lnTo>
                  <a:pt x="589407" y="444881"/>
                </a:lnTo>
                <a:lnTo>
                  <a:pt x="591185" y="439547"/>
                </a:lnTo>
                <a:lnTo>
                  <a:pt x="592963" y="435991"/>
                </a:lnTo>
                <a:lnTo>
                  <a:pt x="591185" y="430657"/>
                </a:lnTo>
                <a:lnTo>
                  <a:pt x="582295" y="361061"/>
                </a:lnTo>
                <a:lnTo>
                  <a:pt x="624967" y="307467"/>
                </a:lnTo>
                <a:lnTo>
                  <a:pt x="628523" y="302133"/>
                </a:lnTo>
                <a:lnTo>
                  <a:pt x="628523" y="289560"/>
                </a:lnTo>
                <a:lnTo>
                  <a:pt x="624967" y="284226"/>
                </a:lnTo>
                <a:lnTo>
                  <a:pt x="585851" y="235077"/>
                </a:lnTo>
                <a:lnTo>
                  <a:pt x="585851" y="294894"/>
                </a:lnTo>
                <a:lnTo>
                  <a:pt x="548386" y="343154"/>
                </a:lnTo>
                <a:lnTo>
                  <a:pt x="546608" y="348488"/>
                </a:lnTo>
                <a:lnTo>
                  <a:pt x="544830" y="352044"/>
                </a:lnTo>
                <a:lnTo>
                  <a:pt x="544830" y="359156"/>
                </a:lnTo>
                <a:lnTo>
                  <a:pt x="553847" y="421767"/>
                </a:lnTo>
                <a:lnTo>
                  <a:pt x="494919" y="444881"/>
                </a:lnTo>
                <a:lnTo>
                  <a:pt x="491363" y="446659"/>
                </a:lnTo>
                <a:lnTo>
                  <a:pt x="486029" y="450342"/>
                </a:lnTo>
                <a:lnTo>
                  <a:pt x="484251" y="455549"/>
                </a:lnTo>
                <a:lnTo>
                  <a:pt x="461137" y="512699"/>
                </a:lnTo>
                <a:lnTo>
                  <a:pt x="396875" y="503682"/>
                </a:lnTo>
                <a:lnTo>
                  <a:pt x="386207" y="503682"/>
                </a:lnTo>
                <a:lnTo>
                  <a:pt x="380873" y="509143"/>
                </a:lnTo>
                <a:lnTo>
                  <a:pt x="332740" y="546608"/>
                </a:lnTo>
                <a:lnTo>
                  <a:pt x="330454" y="544830"/>
                </a:lnTo>
                <a:lnTo>
                  <a:pt x="287655" y="512699"/>
                </a:lnTo>
                <a:lnTo>
                  <a:pt x="282829" y="509143"/>
                </a:lnTo>
                <a:lnTo>
                  <a:pt x="279273" y="505460"/>
                </a:lnTo>
                <a:lnTo>
                  <a:pt x="277495" y="503682"/>
                </a:lnTo>
                <a:lnTo>
                  <a:pt x="270383" y="503682"/>
                </a:lnTo>
                <a:lnTo>
                  <a:pt x="208153" y="512699"/>
                </a:lnTo>
                <a:lnTo>
                  <a:pt x="193802" y="477393"/>
                </a:lnTo>
                <a:lnTo>
                  <a:pt x="193802" y="553720"/>
                </a:lnTo>
                <a:lnTo>
                  <a:pt x="143891" y="607187"/>
                </a:lnTo>
                <a:lnTo>
                  <a:pt x="131445" y="546608"/>
                </a:lnTo>
                <a:lnTo>
                  <a:pt x="129667" y="539369"/>
                </a:lnTo>
                <a:lnTo>
                  <a:pt x="126111" y="534035"/>
                </a:lnTo>
                <a:lnTo>
                  <a:pt x="117221" y="530479"/>
                </a:lnTo>
                <a:lnTo>
                  <a:pt x="58293" y="519811"/>
                </a:lnTo>
                <a:lnTo>
                  <a:pt x="117221" y="462788"/>
                </a:lnTo>
                <a:lnTo>
                  <a:pt x="152781" y="477012"/>
                </a:lnTo>
                <a:lnTo>
                  <a:pt x="179578" y="542925"/>
                </a:lnTo>
                <a:lnTo>
                  <a:pt x="181356" y="548386"/>
                </a:lnTo>
                <a:lnTo>
                  <a:pt x="188468" y="553720"/>
                </a:lnTo>
                <a:lnTo>
                  <a:pt x="193802" y="553720"/>
                </a:lnTo>
                <a:lnTo>
                  <a:pt x="193802" y="477393"/>
                </a:lnTo>
                <a:lnTo>
                  <a:pt x="187833" y="462788"/>
                </a:lnTo>
                <a:lnTo>
                  <a:pt x="184912" y="455549"/>
                </a:lnTo>
                <a:lnTo>
                  <a:pt x="183134" y="450342"/>
                </a:lnTo>
                <a:lnTo>
                  <a:pt x="179578" y="446659"/>
                </a:lnTo>
                <a:lnTo>
                  <a:pt x="174244" y="444881"/>
                </a:lnTo>
                <a:lnTo>
                  <a:pt x="115443" y="421767"/>
                </a:lnTo>
                <a:lnTo>
                  <a:pt x="124333" y="359156"/>
                </a:lnTo>
                <a:lnTo>
                  <a:pt x="124333" y="348488"/>
                </a:lnTo>
                <a:lnTo>
                  <a:pt x="120777" y="343154"/>
                </a:lnTo>
                <a:lnTo>
                  <a:pt x="83312" y="294894"/>
                </a:lnTo>
                <a:lnTo>
                  <a:pt x="120777" y="244983"/>
                </a:lnTo>
                <a:lnTo>
                  <a:pt x="122555" y="241427"/>
                </a:lnTo>
                <a:lnTo>
                  <a:pt x="124333" y="235966"/>
                </a:lnTo>
                <a:lnTo>
                  <a:pt x="124333" y="230632"/>
                </a:lnTo>
                <a:lnTo>
                  <a:pt x="115443" y="168148"/>
                </a:lnTo>
                <a:lnTo>
                  <a:pt x="174244" y="145161"/>
                </a:lnTo>
                <a:lnTo>
                  <a:pt x="179578" y="143256"/>
                </a:lnTo>
                <a:lnTo>
                  <a:pt x="183134" y="138049"/>
                </a:lnTo>
                <a:lnTo>
                  <a:pt x="184912" y="134366"/>
                </a:lnTo>
                <a:lnTo>
                  <a:pt x="209804" y="75438"/>
                </a:lnTo>
                <a:lnTo>
                  <a:pt x="270383" y="84328"/>
                </a:lnTo>
                <a:lnTo>
                  <a:pt x="281051" y="84328"/>
                </a:lnTo>
                <a:lnTo>
                  <a:pt x="286385" y="80772"/>
                </a:lnTo>
                <a:lnTo>
                  <a:pt x="293230" y="75438"/>
                </a:lnTo>
                <a:lnTo>
                  <a:pt x="329946" y="46863"/>
                </a:lnTo>
                <a:lnTo>
                  <a:pt x="334518" y="43307"/>
                </a:lnTo>
                <a:lnTo>
                  <a:pt x="382651" y="80772"/>
                </a:lnTo>
                <a:lnTo>
                  <a:pt x="387985" y="82677"/>
                </a:lnTo>
                <a:lnTo>
                  <a:pt x="391541" y="84328"/>
                </a:lnTo>
                <a:lnTo>
                  <a:pt x="398653" y="84328"/>
                </a:lnTo>
                <a:lnTo>
                  <a:pt x="459359" y="75438"/>
                </a:lnTo>
                <a:lnTo>
                  <a:pt x="484251" y="134366"/>
                </a:lnTo>
                <a:lnTo>
                  <a:pt x="486029" y="138049"/>
                </a:lnTo>
                <a:lnTo>
                  <a:pt x="491363" y="143256"/>
                </a:lnTo>
                <a:lnTo>
                  <a:pt x="494919" y="145161"/>
                </a:lnTo>
                <a:lnTo>
                  <a:pt x="553847" y="168148"/>
                </a:lnTo>
                <a:lnTo>
                  <a:pt x="544830" y="230632"/>
                </a:lnTo>
                <a:lnTo>
                  <a:pt x="544830" y="241427"/>
                </a:lnTo>
                <a:lnTo>
                  <a:pt x="548386" y="244983"/>
                </a:lnTo>
                <a:lnTo>
                  <a:pt x="585851" y="294894"/>
                </a:lnTo>
                <a:lnTo>
                  <a:pt x="585851" y="235077"/>
                </a:lnTo>
                <a:lnTo>
                  <a:pt x="582295" y="230632"/>
                </a:lnTo>
                <a:lnTo>
                  <a:pt x="591185" y="161163"/>
                </a:lnTo>
                <a:lnTo>
                  <a:pt x="592963" y="152273"/>
                </a:lnTo>
                <a:lnTo>
                  <a:pt x="585851" y="143256"/>
                </a:lnTo>
                <a:lnTo>
                  <a:pt x="580517" y="141605"/>
                </a:lnTo>
                <a:lnTo>
                  <a:pt x="514604" y="114808"/>
                </a:lnTo>
                <a:lnTo>
                  <a:pt x="498602" y="75438"/>
                </a:lnTo>
                <a:lnTo>
                  <a:pt x="487807" y="48641"/>
                </a:lnTo>
                <a:lnTo>
                  <a:pt x="487045" y="46863"/>
                </a:lnTo>
                <a:lnTo>
                  <a:pt x="484886" y="41275"/>
                </a:lnTo>
                <a:lnTo>
                  <a:pt x="479425" y="37465"/>
                </a:lnTo>
                <a:lnTo>
                  <a:pt x="471170" y="37465"/>
                </a:lnTo>
                <a:lnTo>
                  <a:pt x="468249" y="37973"/>
                </a:lnTo>
                <a:lnTo>
                  <a:pt x="398653" y="46863"/>
                </a:lnTo>
                <a:lnTo>
                  <a:pt x="394208" y="43307"/>
                </a:lnTo>
                <a:lnTo>
                  <a:pt x="345186" y="4064"/>
                </a:lnTo>
                <a:lnTo>
                  <a:pt x="342519" y="1397"/>
                </a:lnTo>
                <a:lnTo>
                  <a:pt x="338074" y="0"/>
                </a:lnTo>
                <a:lnTo>
                  <a:pt x="329184" y="0"/>
                </a:lnTo>
                <a:lnTo>
                  <a:pt x="324739" y="1397"/>
                </a:lnTo>
                <a:lnTo>
                  <a:pt x="322072" y="4064"/>
                </a:lnTo>
                <a:lnTo>
                  <a:pt x="268605" y="46863"/>
                </a:lnTo>
                <a:lnTo>
                  <a:pt x="197231" y="37719"/>
                </a:lnTo>
                <a:lnTo>
                  <a:pt x="188468" y="37719"/>
                </a:lnTo>
                <a:lnTo>
                  <a:pt x="181102" y="43942"/>
                </a:lnTo>
                <a:lnTo>
                  <a:pt x="179578" y="48641"/>
                </a:lnTo>
                <a:lnTo>
                  <a:pt x="152781" y="114808"/>
                </a:lnTo>
                <a:lnTo>
                  <a:pt x="77978" y="145161"/>
                </a:lnTo>
                <a:lnTo>
                  <a:pt x="74422" y="152273"/>
                </a:lnTo>
                <a:lnTo>
                  <a:pt x="76200" y="161163"/>
                </a:lnTo>
                <a:lnTo>
                  <a:pt x="85090" y="230632"/>
                </a:lnTo>
                <a:lnTo>
                  <a:pt x="42291" y="284226"/>
                </a:lnTo>
                <a:lnTo>
                  <a:pt x="38735" y="289560"/>
                </a:lnTo>
                <a:lnTo>
                  <a:pt x="38735" y="302133"/>
                </a:lnTo>
                <a:lnTo>
                  <a:pt x="42291" y="307467"/>
                </a:lnTo>
                <a:lnTo>
                  <a:pt x="85090" y="361061"/>
                </a:lnTo>
                <a:lnTo>
                  <a:pt x="76200" y="430657"/>
                </a:lnTo>
                <a:lnTo>
                  <a:pt x="76200" y="439547"/>
                </a:lnTo>
                <a:lnTo>
                  <a:pt x="77978" y="444881"/>
                </a:lnTo>
                <a:lnTo>
                  <a:pt x="4826" y="518033"/>
                </a:lnTo>
                <a:lnTo>
                  <a:pt x="0" y="527177"/>
                </a:lnTo>
                <a:lnTo>
                  <a:pt x="635" y="537083"/>
                </a:lnTo>
                <a:lnTo>
                  <a:pt x="5715" y="545973"/>
                </a:lnTo>
                <a:lnTo>
                  <a:pt x="13843" y="551942"/>
                </a:lnTo>
                <a:lnTo>
                  <a:pt x="93980" y="569722"/>
                </a:lnTo>
                <a:lnTo>
                  <a:pt x="111887" y="653669"/>
                </a:lnTo>
                <a:lnTo>
                  <a:pt x="112903" y="663575"/>
                </a:lnTo>
                <a:lnTo>
                  <a:pt x="121412" y="668782"/>
                </a:lnTo>
                <a:lnTo>
                  <a:pt x="135890" y="668782"/>
                </a:lnTo>
                <a:lnTo>
                  <a:pt x="197739" y="607187"/>
                </a:lnTo>
                <a:lnTo>
                  <a:pt x="250952" y="550545"/>
                </a:lnTo>
                <a:lnTo>
                  <a:pt x="254508" y="546608"/>
                </a:lnTo>
                <a:lnTo>
                  <a:pt x="265049" y="544830"/>
                </a:lnTo>
                <a:lnTo>
                  <a:pt x="318516" y="587629"/>
                </a:lnTo>
                <a:lnTo>
                  <a:pt x="323850" y="589407"/>
                </a:lnTo>
                <a:lnTo>
                  <a:pt x="325628" y="591185"/>
                </a:lnTo>
                <a:lnTo>
                  <a:pt x="334518" y="591185"/>
                </a:lnTo>
                <a:lnTo>
                  <a:pt x="339852" y="589407"/>
                </a:lnTo>
                <a:lnTo>
                  <a:pt x="341630" y="587629"/>
                </a:lnTo>
                <a:lnTo>
                  <a:pt x="392938" y="546608"/>
                </a:lnTo>
                <a:lnTo>
                  <a:pt x="395097" y="544830"/>
                </a:lnTo>
                <a:lnTo>
                  <a:pt x="405892" y="546608"/>
                </a:lnTo>
                <a:lnTo>
                  <a:pt x="514604" y="662559"/>
                </a:lnTo>
                <a:lnTo>
                  <a:pt x="519303" y="666750"/>
                </a:lnTo>
                <a:lnTo>
                  <a:pt x="525272" y="668782"/>
                </a:lnTo>
                <a:lnTo>
                  <a:pt x="539496" y="668782"/>
                </a:lnTo>
                <a:lnTo>
                  <a:pt x="547370" y="663575"/>
                </a:lnTo>
                <a:lnTo>
                  <a:pt x="548386" y="653669"/>
                </a:lnTo>
                <a:lnTo>
                  <a:pt x="558292" y="607187"/>
                </a:lnTo>
                <a:lnTo>
                  <a:pt x="566293" y="569722"/>
                </a:lnTo>
                <a:lnTo>
                  <a:pt x="646303" y="551942"/>
                </a:lnTo>
                <a:lnTo>
                  <a:pt x="656082" y="546735"/>
                </a:lnTo>
                <a:lnTo>
                  <a:pt x="660908" y="537718"/>
                </a:lnTo>
                <a:close/>
              </a:path>
            </a:pathLst>
          </a:custGeom>
          <a:solidFill>
            <a:srgbClr val="FFFFFF"/>
          </a:solidFill>
        </p:spPr>
        <p:txBody>
          <a:bodyPr wrap="square" lIns="0" tIns="0" rIns="0" bIns="0" rtlCol="0"/>
          <a:lstStyle/>
          <a:p>
            <a:endParaRPr/>
          </a:p>
        </p:txBody>
      </p:sp>
      <p:sp>
        <p:nvSpPr>
          <p:cNvPr id="31" name="object 31"/>
          <p:cNvSpPr txBox="1"/>
          <p:nvPr/>
        </p:nvSpPr>
        <p:spPr>
          <a:xfrm>
            <a:off x="4551360" y="3552388"/>
            <a:ext cx="1466215" cy="228909"/>
          </a:xfrm>
          <a:prstGeom prst="rect">
            <a:avLst/>
          </a:prstGeom>
        </p:spPr>
        <p:txBody>
          <a:bodyPr vert="horz" wrap="square" lIns="0" tIns="13335" rIns="0" bIns="0" rtlCol="0">
            <a:spAutoFit/>
          </a:bodyPr>
          <a:lstStyle/>
          <a:p>
            <a:pPr marL="12700" marR="5080" indent="39370">
              <a:lnSpc>
                <a:spcPct val="100000"/>
              </a:lnSpc>
              <a:spcBef>
                <a:spcPts val="105"/>
              </a:spcBef>
            </a:pPr>
            <a:r>
              <a:rPr lang="es-MX" sz="1400" b="1" spc="-5" dirty="0">
                <a:solidFill>
                  <a:srgbClr val="FFFFFF"/>
                </a:solidFill>
                <a:latin typeface="Tahoma"/>
                <a:cs typeface="Tahoma"/>
              </a:rPr>
              <a:t>DURACIÓN</a:t>
            </a:r>
            <a:endParaRPr sz="1400" dirty="0">
              <a:latin typeface="Tahoma"/>
              <a:cs typeface="Tahoma"/>
            </a:endParaRPr>
          </a:p>
        </p:txBody>
      </p:sp>
      <p:sp>
        <p:nvSpPr>
          <p:cNvPr id="32" name="object 32"/>
          <p:cNvSpPr/>
          <p:nvPr/>
        </p:nvSpPr>
        <p:spPr>
          <a:xfrm>
            <a:off x="4785360" y="2807207"/>
            <a:ext cx="620395" cy="623570"/>
          </a:xfrm>
          <a:custGeom>
            <a:avLst/>
            <a:gdLst/>
            <a:ahLst/>
            <a:cxnLst/>
            <a:rect l="l" t="t" r="r" b="b"/>
            <a:pathLst>
              <a:path w="620395" h="623570">
                <a:moveTo>
                  <a:pt x="546989" y="134366"/>
                </a:moveTo>
                <a:lnTo>
                  <a:pt x="530733" y="96901"/>
                </a:lnTo>
                <a:lnTo>
                  <a:pt x="510032" y="84328"/>
                </a:lnTo>
                <a:lnTo>
                  <a:pt x="510032" y="132715"/>
                </a:lnTo>
                <a:lnTo>
                  <a:pt x="508635" y="139827"/>
                </a:lnTo>
                <a:lnTo>
                  <a:pt x="504571" y="145669"/>
                </a:lnTo>
                <a:lnTo>
                  <a:pt x="498729" y="149606"/>
                </a:lnTo>
                <a:lnTo>
                  <a:pt x="491490" y="151130"/>
                </a:lnTo>
                <a:lnTo>
                  <a:pt x="483489" y="149606"/>
                </a:lnTo>
                <a:lnTo>
                  <a:pt x="477012" y="145669"/>
                </a:lnTo>
                <a:lnTo>
                  <a:pt x="472821" y="139827"/>
                </a:lnTo>
                <a:lnTo>
                  <a:pt x="471297" y="132715"/>
                </a:lnTo>
                <a:lnTo>
                  <a:pt x="472821" y="125603"/>
                </a:lnTo>
                <a:lnTo>
                  <a:pt x="477012" y="119761"/>
                </a:lnTo>
                <a:lnTo>
                  <a:pt x="483489" y="115697"/>
                </a:lnTo>
                <a:lnTo>
                  <a:pt x="491490" y="114300"/>
                </a:lnTo>
                <a:lnTo>
                  <a:pt x="498729" y="115697"/>
                </a:lnTo>
                <a:lnTo>
                  <a:pt x="504571" y="119761"/>
                </a:lnTo>
                <a:lnTo>
                  <a:pt x="508635" y="125603"/>
                </a:lnTo>
                <a:lnTo>
                  <a:pt x="510032" y="132715"/>
                </a:lnTo>
                <a:lnTo>
                  <a:pt x="510032" y="84328"/>
                </a:lnTo>
                <a:lnTo>
                  <a:pt x="471805" y="85090"/>
                </a:lnTo>
                <a:lnTo>
                  <a:pt x="442214" y="113919"/>
                </a:lnTo>
                <a:lnTo>
                  <a:pt x="437769" y="134366"/>
                </a:lnTo>
                <a:lnTo>
                  <a:pt x="438658" y="142113"/>
                </a:lnTo>
                <a:lnTo>
                  <a:pt x="440690" y="150114"/>
                </a:lnTo>
                <a:lnTo>
                  <a:pt x="443484" y="157734"/>
                </a:lnTo>
                <a:lnTo>
                  <a:pt x="446151" y="164465"/>
                </a:lnTo>
                <a:lnTo>
                  <a:pt x="400812" y="222123"/>
                </a:lnTo>
                <a:lnTo>
                  <a:pt x="400812" y="276606"/>
                </a:lnTo>
                <a:lnTo>
                  <a:pt x="399415" y="283845"/>
                </a:lnTo>
                <a:lnTo>
                  <a:pt x="395224" y="289687"/>
                </a:lnTo>
                <a:lnTo>
                  <a:pt x="388747" y="293751"/>
                </a:lnTo>
                <a:lnTo>
                  <a:pt x="380619" y="295148"/>
                </a:lnTo>
                <a:lnTo>
                  <a:pt x="373507" y="293751"/>
                </a:lnTo>
                <a:lnTo>
                  <a:pt x="367665" y="289687"/>
                </a:lnTo>
                <a:lnTo>
                  <a:pt x="363728" y="283845"/>
                </a:lnTo>
                <a:lnTo>
                  <a:pt x="362204" y="276606"/>
                </a:lnTo>
                <a:lnTo>
                  <a:pt x="363728" y="269494"/>
                </a:lnTo>
                <a:lnTo>
                  <a:pt x="400812" y="276606"/>
                </a:lnTo>
                <a:lnTo>
                  <a:pt x="400812" y="222123"/>
                </a:lnTo>
                <a:lnTo>
                  <a:pt x="397383" y="226441"/>
                </a:lnTo>
                <a:lnTo>
                  <a:pt x="393192" y="225425"/>
                </a:lnTo>
                <a:lnTo>
                  <a:pt x="388366" y="224790"/>
                </a:lnTo>
                <a:lnTo>
                  <a:pt x="383413" y="224790"/>
                </a:lnTo>
                <a:lnTo>
                  <a:pt x="375412" y="225298"/>
                </a:lnTo>
                <a:lnTo>
                  <a:pt x="367284" y="226822"/>
                </a:lnTo>
                <a:lnTo>
                  <a:pt x="359410" y="229489"/>
                </a:lnTo>
                <a:lnTo>
                  <a:pt x="352044" y="233172"/>
                </a:lnTo>
                <a:lnTo>
                  <a:pt x="326263" y="212979"/>
                </a:lnTo>
                <a:lnTo>
                  <a:pt x="292100" y="186182"/>
                </a:lnTo>
                <a:lnTo>
                  <a:pt x="290068" y="184531"/>
                </a:lnTo>
                <a:lnTo>
                  <a:pt x="291719" y="181229"/>
                </a:lnTo>
                <a:lnTo>
                  <a:pt x="291719" y="167767"/>
                </a:lnTo>
                <a:lnTo>
                  <a:pt x="287655" y="149479"/>
                </a:lnTo>
                <a:lnTo>
                  <a:pt x="287274" y="147447"/>
                </a:lnTo>
                <a:lnTo>
                  <a:pt x="275336" y="130429"/>
                </a:lnTo>
                <a:lnTo>
                  <a:pt x="257683" y="118618"/>
                </a:lnTo>
                <a:lnTo>
                  <a:pt x="253111" y="117729"/>
                </a:lnTo>
                <a:lnTo>
                  <a:pt x="253111" y="167767"/>
                </a:lnTo>
                <a:lnTo>
                  <a:pt x="251587" y="174879"/>
                </a:lnTo>
                <a:lnTo>
                  <a:pt x="247523" y="180848"/>
                </a:lnTo>
                <a:lnTo>
                  <a:pt x="241681" y="184785"/>
                </a:lnTo>
                <a:lnTo>
                  <a:pt x="234569" y="186182"/>
                </a:lnTo>
                <a:lnTo>
                  <a:pt x="227457" y="184785"/>
                </a:lnTo>
                <a:lnTo>
                  <a:pt x="221488" y="180848"/>
                </a:lnTo>
                <a:lnTo>
                  <a:pt x="217551" y="174879"/>
                </a:lnTo>
                <a:lnTo>
                  <a:pt x="216154" y="167767"/>
                </a:lnTo>
                <a:lnTo>
                  <a:pt x="218440" y="160782"/>
                </a:lnTo>
                <a:lnTo>
                  <a:pt x="222758" y="154813"/>
                </a:lnTo>
                <a:lnTo>
                  <a:pt x="228346" y="150876"/>
                </a:lnTo>
                <a:lnTo>
                  <a:pt x="234569" y="149479"/>
                </a:lnTo>
                <a:lnTo>
                  <a:pt x="241681" y="150876"/>
                </a:lnTo>
                <a:lnTo>
                  <a:pt x="247523" y="154813"/>
                </a:lnTo>
                <a:lnTo>
                  <a:pt x="251587" y="160782"/>
                </a:lnTo>
                <a:lnTo>
                  <a:pt x="253111" y="167767"/>
                </a:lnTo>
                <a:lnTo>
                  <a:pt x="253111" y="117729"/>
                </a:lnTo>
                <a:lnTo>
                  <a:pt x="198628" y="130429"/>
                </a:lnTo>
                <a:lnTo>
                  <a:pt x="182499" y="167767"/>
                </a:lnTo>
                <a:lnTo>
                  <a:pt x="183134" y="175641"/>
                </a:lnTo>
                <a:lnTo>
                  <a:pt x="184785" y="183515"/>
                </a:lnTo>
                <a:lnTo>
                  <a:pt x="187452" y="191135"/>
                </a:lnTo>
                <a:lnTo>
                  <a:pt x="190881" y="197866"/>
                </a:lnTo>
                <a:lnTo>
                  <a:pt x="143891" y="257937"/>
                </a:lnTo>
                <a:lnTo>
                  <a:pt x="143891" y="315214"/>
                </a:lnTo>
                <a:lnTo>
                  <a:pt x="142367" y="322326"/>
                </a:lnTo>
                <a:lnTo>
                  <a:pt x="138430" y="328168"/>
                </a:lnTo>
                <a:lnTo>
                  <a:pt x="132461" y="332105"/>
                </a:lnTo>
                <a:lnTo>
                  <a:pt x="125349" y="333629"/>
                </a:lnTo>
                <a:lnTo>
                  <a:pt x="118237" y="332105"/>
                </a:lnTo>
                <a:lnTo>
                  <a:pt x="112395" y="328168"/>
                </a:lnTo>
                <a:lnTo>
                  <a:pt x="108331" y="322326"/>
                </a:lnTo>
                <a:lnTo>
                  <a:pt x="106934" y="315214"/>
                </a:lnTo>
                <a:lnTo>
                  <a:pt x="108331" y="307086"/>
                </a:lnTo>
                <a:lnTo>
                  <a:pt x="143891" y="315214"/>
                </a:lnTo>
                <a:lnTo>
                  <a:pt x="143891" y="257937"/>
                </a:lnTo>
                <a:lnTo>
                  <a:pt x="142240" y="259969"/>
                </a:lnTo>
                <a:lnTo>
                  <a:pt x="138811" y="258191"/>
                </a:lnTo>
                <a:lnTo>
                  <a:pt x="125349" y="258191"/>
                </a:lnTo>
                <a:lnTo>
                  <a:pt x="104140" y="262636"/>
                </a:lnTo>
                <a:lnTo>
                  <a:pt x="87122" y="274320"/>
                </a:lnTo>
                <a:lnTo>
                  <a:pt x="75692" y="291465"/>
                </a:lnTo>
                <a:lnTo>
                  <a:pt x="71628" y="311912"/>
                </a:lnTo>
                <a:lnTo>
                  <a:pt x="75692" y="333883"/>
                </a:lnTo>
                <a:lnTo>
                  <a:pt x="87122" y="351409"/>
                </a:lnTo>
                <a:lnTo>
                  <a:pt x="104140" y="362966"/>
                </a:lnTo>
                <a:lnTo>
                  <a:pt x="125349" y="367157"/>
                </a:lnTo>
                <a:lnTo>
                  <a:pt x="146558" y="362712"/>
                </a:lnTo>
                <a:lnTo>
                  <a:pt x="163576" y="350774"/>
                </a:lnTo>
                <a:lnTo>
                  <a:pt x="174752" y="333629"/>
                </a:lnTo>
                <a:lnTo>
                  <a:pt x="175006" y="333248"/>
                </a:lnTo>
                <a:lnTo>
                  <a:pt x="179197" y="311912"/>
                </a:lnTo>
                <a:lnTo>
                  <a:pt x="178562" y="304292"/>
                </a:lnTo>
                <a:lnTo>
                  <a:pt x="176784" y="296926"/>
                </a:lnTo>
                <a:lnTo>
                  <a:pt x="176149" y="295148"/>
                </a:lnTo>
                <a:lnTo>
                  <a:pt x="174117" y="289941"/>
                </a:lnTo>
                <a:lnTo>
                  <a:pt x="170815" y="283337"/>
                </a:lnTo>
                <a:lnTo>
                  <a:pt x="219456" y="219710"/>
                </a:lnTo>
                <a:lnTo>
                  <a:pt x="224917" y="221488"/>
                </a:lnTo>
                <a:lnTo>
                  <a:pt x="230505" y="222377"/>
                </a:lnTo>
                <a:lnTo>
                  <a:pt x="236220" y="222377"/>
                </a:lnTo>
                <a:lnTo>
                  <a:pt x="243840" y="221869"/>
                </a:lnTo>
                <a:lnTo>
                  <a:pt x="251460" y="220091"/>
                </a:lnTo>
                <a:lnTo>
                  <a:pt x="252450" y="219710"/>
                </a:lnTo>
                <a:lnTo>
                  <a:pt x="259080" y="217170"/>
                </a:lnTo>
                <a:lnTo>
                  <a:pt x="266573" y="212979"/>
                </a:lnTo>
                <a:lnTo>
                  <a:pt x="328549" y="261620"/>
                </a:lnTo>
                <a:lnTo>
                  <a:pt x="326898" y="266573"/>
                </a:lnTo>
                <a:lnTo>
                  <a:pt x="326898" y="278384"/>
                </a:lnTo>
                <a:lnTo>
                  <a:pt x="331343" y="299720"/>
                </a:lnTo>
                <a:lnTo>
                  <a:pt x="343154" y="317246"/>
                </a:lnTo>
                <a:lnTo>
                  <a:pt x="360172" y="329184"/>
                </a:lnTo>
                <a:lnTo>
                  <a:pt x="380619" y="333629"/>
                </a:lnTo>
                <a:lnTo>
                  <a:pt x="402082" y="329184"/>
                </a:lnTo>
                <a:lnTo>
                  <a:pt x="419735" y="317246"/>
                </a:lnTo>
                <a:lnTo>
                  <a:pt x="431673" y="299720"/>
                </a:lnTo>
                <a:lnTo>
                  <a:pt x="432689" y="295148"/>
                </a:lnTo>
                <a:lnTo>
                  <a:pt x="436118" y="278384"/>
                </a:lnTo>
                <a:lnTo>
                  <a:pt x="435356" y="270891"/>
                </a:lnTo>
                <a:lnTo>
                  <a:pt x="433197" y="263525"/>
                </a:lnTo>
                <a:lnTo>
                  <a:pt x="431050" y="257937"/>
                </a:lnTo>
                <a:lnTo>
                  <a:pt x="427609" y="249936"/>
                </a:lnTo>
                <a:lnTo>
                  <a:pt x="440436" y="233172"/>
                </a:lnTo>
                <a:lnTo>
                  <a:pt x="446506" y="225298"/>
                </a:lnTo>
                <a:lnTo>
                  <a:pt x="476377" y="186182"/>
                </a:lnTo>
                <a:lnTo>
                  <a:pt x="479806" y="189611"/>
                </a:lnTo>
                <a:lnTo>
                  <a:pt x="493141" y="189611"/>
                </a:lnTo>
                <a:lnTo>
                  <a:pt x="509143" y="186182"/>
                </a:lnTo>
                <a:lnTo>
                  <a:pt x="513588" y="185293"/>
                </a:lnTo>
                <a:lnTo>
                  <a:pt x="530733" y="173355"/>
                </a:lnTo>
                <a:lnTo>
                  <a:pt x="542544" y="155702"/>
                </a:lnTo>
                <a:lnTo>
                  <a:pt x="543560" y="151130"/>
                </a:lnTo>
                <a:lnTo>
                  <a:pt x="546989" y="134366"/>
                </a:lnTo>
                <a:close/>
              </a:path>
              <a:path w="620395" h="623570">
                <a:moveTo>
                  <a:pt x="620141" y="55499"/>
                </a:moveTo>
                <a:lnTo>
                  <a:pt x="603758" y="16383"/>
                </a:lnTo>
                <a:lnTo>
                  <a:pt x="584962" y="4191"/>
                </a:lnTo>
                <a:lnTo>
                  <a:pt x="584962" y="441706"/>
                </a:lnTo>
                <a:lnTo>
                  <a:pt x="584962" y="460248"/>
                </a:lnTo>
                <a:lnTo>
                  <a:pt x="583438" y="467360"/>
                </a:lnTo>
                <a:lnTo>
                  <a:pt x="579247" y="473202"/>
                </a:lnTo>
                <a:lnTo>
                  <a:pt x="572897" y="477266"/>
                </a:lnTo>
                <a:lnTo>
                  <a:pt x="564769" y="478663"/>
                </a:lnTo>
                <a:lnTo>
                  <a:pt x="368681" y="478663"/>
                </a:lnTo>
                <a:lnTo>
                  <a:pt x="368681" y="587756"/>
                </a:lnTo>
                <a:lnTo>
                  <a:pt x="246507" y="587756"/>
                </a:lnTo>
                <a:lnTo>
                  <a:pt x="263144" y="513842"/>
                </a:lnTo>
                <a:lnTo>
                  <a:pt x="351917" y="513842"/>
                </a:lnTo>
                <a:lnTo>
                  <a:pt x="368681" y="587756"/>
                </a:lnTo>
                <a:lnTo>
                  <a:pt x="368681" y="478663"/>
                </a:lnTo>
                <a:lnTo>
                  <a:pt x="53721" y="478663"/>
                </a:lnTo>
                <a:lnTo>
                  <a:pt x="46609" y="477266"/>
                </a:lnTo>
                <a:lnTo>
                  <a:pt x="40640" y="473202"/>
                </a:lnTo>
                <a:lnTo>
                  <a:pt x="36703" y="467360"/>
                </a:lnTo>
                <a:lnTo>
                  <a:pt x="35179" y="460248"/>
                </a:lnTo>
                <a:lnTo>
                  <a:pt x="35179" y="441706"/>
                </a:lnTo>
                <a:lnTo>
                  <a:pt x="584962" y="441706"/>
                </a:lnTo>
                <a:lnTo>
                  <a:pt x="584962" y="4191"/>
                </a:lnTo>
                <a:lnTo>
                  <a:pt x="583184" y="3810"/>
                </a:lnTo>
                <a:lnTo>
                  <a:pt x="583184" y="57150"/>
                </a:lnTo>
                <a:lnTo>
                  <a:pt x="583184" y="404749"/>
                </a:lnTo>
                <a:lnTo>
                  <a:pt x="33528" y="404749"/>
                </a:lnTo>
                <a:lnTo>
                  <a:pt x="33528" y="57150"/>
                </a:lnTo>
                <a:lnTo>
                  <a:pt x="35941" y="50038"/>
                </a:lnTo>
                <a:lnTo>
                  <a:pt x="40259" y="44069"/>
                </a:lnTo>
                <a:lnTo>
                  <a:pt x="45847" y="40132"/>
                </a:lnTo>
                <a:lnTo>
                  <a:pt x="51943" y="38608"/>
                </a:lnTo>
                <a:lnTo>
                  <a:pt x="563118" y="38608"/>
                </a:lnTo>
                <a:lnTo>
                  <a:pt x="571119" y="40132"/>
                </a:lnTo>
                <a:lnTo>
                  <a:pt x="577469" y="44069"/>
                </a:lnTo>
                <a:lnTo>
                  <a:pt x="581660" y="50038"/>
                </a:lnTo>
                <a:lnTo>
                  <a:pt x="583184" y="57150"/>
                </a:lnTo>
                <a:lnTo>
                  <a:pt x="583184" y="3810"/>
                </a:lnTo>
                <a:lnTo>
                  <a:pt x="564769" y="0"/>
                </a:lnTo>
                <a:lnTo>
                  <a:pt x="53721" y="0"/>
                </a:lnTo>
                <a:lnTo>
                  <a:pt x="33274" y="4445"/>
                </a:lnTo>
                <a:lnTo>
                  <a:pt x="16129" y="16383"/>
                </a:lnTo>
                <a:lnTo>
                  <a:pt x="4318" y="34036"/>
                </a:lnTo>
                <a:lnTo>
                  <a:pt x="0" y="55499"/>
                </a:lnTo>
                <a:lnTo>
                  <a:pt x="0" y="456819"/>
                </a:lnTo>
                <a:lnTo>
                  <a:pt x="4318" y="478155"/>
                </a:lnTo>
                <a:lnTo>
                  <a:pt x="16129" y="495808"/>
                </a:lnTo>
                <a:lnTo>
                  <a:pt x="33274" y="507873"/>
                </a:lnTo>
                <a:lnTo>
                  <a:pt x="53721" y="512191"/>
                </a:lnTo>
                <a:lnTo>
                  <a:pt x="227965" y="512191"/>
                </a:lnTo>
                <a:lnTo>
                  <a:pt x="211201" y="586105"/>
                </a:lnTo>
                <a:lnTo>
                  <a:pt x="162687" y="586105"/>
                </a:lnTo>
                <a:lnTo>
                  <a:pt x="155575" y="587629"/>
                </a:lnTo>
                <a:lnTo>
                  <a:pt x="149606" y="591566"/>
                </a:lnTo>
                <a:lnTo>
                  <a:pt x="145542" y="597408"/>
                </a:lnTo>
                <a:lnTo>
                  <a:pt x="144145" y="604520"/>
                </a:lnTo>
                <a:lnTo>
                  <a:pt x="145542" y="611759"/>
                </a:lnTo>
                <a:lnTo>
                  <a:pt x="149606" y="617601"/>
                </a:lnTo>
                <a:lnTo>
                  <a:pt x="155575" y="621665"/>
                </a:lnTo>
                <a:lnTo>
                  <a:pt x="162687" y="623062"/>
                </a:lnTo>
                <a:lnTo>
                  <a:pt x="454152" y="623062"/>
                </a:lnTo>
                <a:lnTo>
                  <a:pt x="461264" y="621665"/>
                </a:lnTo>
                <a:lnTo>
                  <a:pt x="467106" y="617601"/>
                </a:lnTo>
                <a:lnTo>
                  <a:pt x="471170" y="611759"/>
                </a:lnTo>
                <a:lnTo>
                  <a:pt x="472567" y="604520"/>
                </a:lnTo>
                <a:lnTo>
                  <a:pt x="471170" y="597408"/>
                </a:lnTo>
                <a:lnTo>
                  <a:pt x="467106" y="591566"/>
                </a:lnTo>
                <a:lnTo>
                  <a:pt x="461518" y="587756"/>
                </a:lnTo>
                <a:lnTo>
                  <a:pt x="461264" y="587629"/>
                </a:lnTo>
                <a:lnTo>
                  <a:pt x="454152" y="586105"/>
                </a:lnTo>
                <a:lnTo>
                  <a:pt x="405511" y="586105"/>
                </a:lnTo>
                <a:lnTo>
                  <a:pt x="388747" y="512191"/>
                </a:lnTo>
                <a:lnTo>
                  <a:pt x="564769" y="512191"/>
                </a:lnTo>
                <a:lnTo>
                  <a:pt x="586232" y="507873"/>
                </a:lnTo>
                <a:lnTo>
                  <a:pt x="603758" y="495808"/>
                </a:lnTo>
                <a:lnTo>
                  <a:pt x="615315" y="478663"/>
                </a:lnTo>
                <a:lnTo>
                  <a:pt x="615696" y="478155"/>
                </a:lnTo>
                <a:lnTo>
                  <a:pt x="620141" y="456819"/>
                </a:lnTo>
                <a:lnTo>
                  <a:pt x="620141" y="55499"/>
                </a:lnTo>
                <a:close/>
              </a:path>
            </a:pathLst>
          </a:custGeom>
          <a:solidFill>
            <a:srgbClr val="FFFFFF"/>
          </a:solidFill>
        </p:spPr>
        <p:txBody>
          <a:bodyPr wrap="square" lIns="0" tIns="0" rIns="0" bIns="0" rtlCol="0"/>
          <a:lstStyle/>
          <a:p>
            <a:endParaRPr/>
          </a:p>
        </p:txBody>
      </p:sp>
      <p:sp>
        <p:nvSpPr>
          <p:cNvPr id="33" name="object 33"/>
          <p:cNvSpPr txBox="1"/>
          <p:nvPr/>
        </p:nvSpPr>
        <p:spPr>
          <a:xfrm>
            <a:off x="4674360" y="5447195"/>
            <a:ext cx="1216025" cy="228268"/>
          </a:xfrm>
          <a:prstGeom prst="rect">
            <a:avLst/>
          </a:prstGeom>
        </p:spPr>
        <p:txBody>
          <a:bodyPr vert="horz" wrap="square" lIns="0" tIns="12700" rIns="0" bIns="0" rtlCol="0">
            <a:spAutoFit/>
          </a:bodyPr>
          <a:lstStyle/>
          <a:p>
            <a:pPr marL="93345" marR="5080" indent="-81280">
              <a:lnSpc>
                <a:spcPct val="100000"/>
              </a:lnSpc>
              <a:spcBef>
                <a:spcPts val="100"/>
              </a:spcBef>
            </a:pPr>
            <a:r>
              <a:rPr lang="es-MX" sz="1400" b="1" spc="-5" dirty="0">
                <a:solidFill>
                  <a:srgbClr val="FFFFFF"/>
                </a:solidFill>
                <a:latin typeface="Tahoma"/>
                <a:cs typeface="Tahoma"/>
              </a:rPr>
              <a:t>LOGRO</a:t>
            </a:r>
            <a:endParaRPr sz="1400" dirty="0">
              <a:latin typeface="Tahoma"/>
              <a:cs typeface="Tahoma"/>
            </a:endParaRPr>
          </a:p>
        </p:txBody>
      </p:sp>
      <p:sp>
        <p:nvSpPr>
          <p:cNvPr id="49" name="object 3">
            <a:extLst>
              <a:ext uri="{FF2B5EF4-FFF2-40B4-BE49-F238E27FC236}">
                <a16:creationId xmlns:a16="http://schemas.microsoft.com/office/drawing/2014/main" id="{8FC29506-D44A-4F88-865B-AB9B6FBACDD2}"/>
              </a:ext>
            </a:extLst>
          </p:cNvPr>
          <p:cNvSpPr txBox="1">
            <a:spLocks/>
          </p:cNvSpPr>
          <p:nvPr/>
        </p:nvSpPr>
        <p:spPr>
          <a:xfrm>
            <a:off x="152400" y="1893878"/>
            <a:ext cx="3050286" cy="1166473"/>
          </a:xfrm>
          <a:prstGeom prst="rect">
            <a:avLst/>
          </a:prstGeom>
        </p:spPr>
        <p:txBody>
          <a:bodyPr vert="horz" wrap="square" lIns="0" tIns="12700" rIns="0" bIns="0" rtlCol="0">
            <a:spAutoFit/>
          </a:bodyPr>
          <a:lstStyle>
            <a:lvl1pPr>
              <a:defRPr sz="2400" b="1" i="0">
                <a:solidFill>
                  <a:schemeClr val="tx1"/>
                </a:solidFill>
                <a:latin typeface="Tahoma"/>
                <a:ea typeface="+mj-ea"/>
                <a:cs typeface="Tahoma"/>
              </a:defRPr>
            </a:lvl1pPr>
          </a:lstStyle>
          <a:p>
            <a:pPr algn="ctr">
              <a:lnSpc>
                <a:spcPts val="10945"/>
              </a:lnSpc>
              <a:spcBef>
                <a:spcPts val="100"/>
              </a:spcBef>
            </a:pPr>
            <a:r>
              <a:rPr lang="es-MX" sz="4000" kern="0" spc="-459" dirty="0">
                <a:solidFill>
                  <a:srgbClr val="FFFFFF"/>
                </a:solidFill>
              </a:rPr>
              <a:t>UNIDAD  1</a:t>
            </a:r>
            <a:endParaRPr lang="es-MX" sz="4000" kern="0" dirty="0"/>
          </a:p>
        </p:txBody>
      </p:sp>
      <p:sp>
        <p:nvSpPr>
          <p:cNvPr id="50" name="Rectángulo: esquinas redondeadas 49">
            <a:extLst>
              <a:ext uri="{FF2B5EF4-FFF2-40B4-BE49-F238E27FC236}">
                <a16:creationId xmlns:a16="http://schemas.microsoft.com/office/drawing/2014/main" id="{53C4A51F-C96D-4AFC-9BB2-CD357E4A2FAC}"/>
              </a:ext>
            </a:extLst>
          </p:cNvPr>
          <p:cNvSpPr/>
          <p:nvPr/>
        </p:nvSpPr>
        <p:spPr>
          <a:xfrm>
            <a:off x="7162800" y="762000"/>
            <a:ext cx="3962400" cy="151180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MX" b="1" i="0" spc="-65" dirty="0">
                <a:solidFill>
                  <a:schemeClr val="tx2">
                    <a:lumMod val="75000"/>
                  </a:schemeClr>
                </a:solidFill>
                <a:effectLst/>
                <a:latin typeface="Verdana"/>
              </a:rPr>
              <a:t>E</a:t>
            </a:r>
            <a:r>
              <a:rPr lang="es-MX" b="1" i="0" dirty="0">
                <a:solidFill>
                  <a:schemeClr val="tx2">
                    <a:lumMod val="75000"/>
                  </a:schemeClr>
                </a:solidFill>
                <a:effectLst/>
                <a:latin typeface="Roboto" panose="02000000000000000000" pitchFamily="2" charset="0"/>
              </a:rPr>
              <a:t>STRUCTURA BÁSICA DE UNA VISTA WEB</a:t>
            </a:r>
            <a:r>
              <a:rPr lang="es-MX" sz="1800" b="1" spc="-65" dirty="0">
                <a:latin typeface="Verdana"/>
                <a:cs typeface="Verdana"/>
              </a:rPr>
              <a:t>RAA </a:t>
            </a:r>
            <a:r>
              <a:rPr lang="es-MX" sz="1800" b="0" spc="-65" dirty="0">
                <a:latin typeface="Verdana"/>
                <a:cs typeface="Verdana"/>
              </a:rPr>
              <a:t>WEB</a:t>
            </a:r>
            <a:endParaRPr lang="es-ES" dirty="0"/>
          </a:p>
        </p:txBody>
      </p:sp>
      <p:sp>
        <p:nvSpPr>
          <p:cNvPr id="51" name="Rectángulo: esquinas redondeadas 50">
            <a:extLst>
              <a:ext uri="{FF2B5EF4-FFF2-40B4-BE49-F238E27FC236}">
                <a16:creationId xmlns:a16="http://schemas.microsoft.com/office/drawing/2014/main" id="{F89940BF-7D39-4365-AFBE-E9A76E11C79D}"/>
              </a:ext>
            </a:extLst>
          </p:cNvPr>
          <p:cNvSpPr/>
          <p:nvPr/>
        </p:nvSpPr>
        <p:spPr>
          <a:xfrm>
            <a:off x="7195127" y="2608994"/>
            <a:ext cx="3962400" cy="151180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spc="-65" dirty="0">
                <a:solidFill>
                  <a:schemeClr val="tx2"/>
                </a:solidFill>
                <a:latin typeface="Verdana"/>
                <a:cs typeface="Verdana"/>
              </a:rPr>
              <a:t>SEMANAS No. 1, 2, 3 y 4</a:t>
            </a:r>
            <a:r>
              <a:rPr lang="es-MX" sz="1800" b="1" spc="-65" dirty="0">
                <a:latin typeface="Verdana"/>
                <a:cs typeface="Verdana"/>
              </a:rPr>
              <a:t>WEB</a:t>
            </a:r>
            <a:endParaRPr lang="es-ES" b="1" dirty="0"/>
          </a:p>
        </p:txBody>
      </p:sp>
      <p:sp>
        <p:nvSpPr>
          <p:cNvPr id="52" name="Rectángulo: esquinas redondeadas 51">
            <a:extLst>
              <a:ext uri="{FF2B5EF4-FFF2-40B4-BE49-F238E27FC236}">
                <a16:creationId xmlns:a16="http://schemas.microsoft.com/office/drawing/2014/main" id="{CEB32AB3-16C5-4764-A86E-1A16A6723860}"/>
              </a:ext>
            </a:extLst>
          </p:cNvPr>
          <p:cNvSpPr/>
          <p:nvPr/>
        </p:nvSpPr>
        <p:spPr>
          <a:xfrm>
            <a:off x="7195127" y="4521707"/>
            <a:ext cx="3962400" cy="151180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MX" sz="1400" b="1" i="0" spc="-65" dirty="0">
                <a:solidFill>
                  <a:schemeClr val="tx2">
                    <a:lumMod val="75000"/>
                  </a:schemeClr>
                </a:solidFill>
                <a:effectLst/>
                <a:latin typeface="Verdana"/>
              </a:rPr>
              <a:t>Conocer el lenguaje HTML para el desarrollo de páginas Web (en todas sus versiones), incluyendo</a:t>
            </a:r>
          </a:p>
          <a:p>
            <a:pPr algn="just"/>
            <a:r>
              <a:rPr lang="es-MX" sz="1400" b="1" i="0" spc="-65" dirty="0">
                <a:solidFill>
                  <a:schemeClr val="tx2">
                    <a:lumMod val="75000"/>
                  </a:schemeClr>
                </a:solidFill>
                <a:effectLst/>
                <a:latin typeface="Verdana"/>
              </a:rPr>
              <a:t>textos, imágenes y otros contenidos multimedia</a:t>
            </a:r>
            <a:r>
              <a:rPr lang="es-MX" b="1" i="0" spc="-65" dirty="0">
                <a:solidFill>
                  <a:schemeClr val="tx2">
                    <a:lumMod val="75000"/>
                  </a:schemeClr>
                </a:solidFill>
                <a:effectLst/>
                <a:latin typeface="Verdana"/>
              </a:rPr>
              <a:t>.</a:t>
            </a:r>
            <a:endParaRPr lang="es-E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147316" y="1219200"/>
            <a:ext cx="8084820" cy="4535170"/>
            <a:chOff x="2147316" y="1219200"/>
            <a:chExt cx="8084820" cy="4535170"/>
          </a:xfrm>
        </p:grpSpPr>
        <p:sp>
          <p:nvSpPr>
            <p:cNvPr id="3" name="object 3"/>
            <p:cNvSpPr/>
            <p:nvPr/>
          </p:nvSpPr>
          <p:spPr>
            <a:xfrm>
              <a:off x="2153412" y="1225295"/>
              <a:ext cx="8072755" cy="4523105"/>
            </a:xfrm>
            <a:custGeom>
              <a:avLst/>
              <a:gdLst/>
              <a:ahLst/>
              <a:cxnLst/>
              <a:rect l="l" t="t" r="r" b="b"/>
              <a:pathLst>
                <a:path w="8072755" h="4523105">
                  <a:moveTo>
                    <a:pt x="8072247" y="0"/>
                  </a:moveTo>
                  <a:lnTo>
                    <a:pt x="0" y="0"/>
                  </a:lnTo>
                  <a:lnTo>
                    <a:pt x="0" y="4522724"/>
                  </a:lnTo>
                  <a:lnTo>
                    <a:pt x="8072247" y="4522724"/>
                  </a:lnTo>
                  <a:lnTo>
                    <a:pt x="8072247" y="0"/>
                  </a:lnTo>
                  <a:close/>
                </a:path>
              </a:pathLst>
            </a:custGeom>
            <a:solidFill>
              <a:srgbClr val="FFFFFF"/>
            </a:solidFill>
          </p:spPr>
          <p:txBody>
            <a:bodyPr wrap="square" lIns="0" tIns="0" rIns="0" bIns="0" rtlCol="0"/>
            <a:lstStyle/>
            <a:p>
              <a:endParaRPr/>
            </a:p>
          </p:txBody>
        </p:sp>
        <p:sp>
          <p:nvSpPr>
            <p:cNvPr id="4" name="object 4"/>
            <p:cNvSpPr/>
            <p:nvPr/>
          </p:nvSpPr>
          <p:spPr>
            <a:xfrm>
              <a:off x="2153412" y="1225295"/>
              <a:ext cx="8072755" cy="4523105"/>
            </a:xfrm>
            <a:custGeom>
              <a:avLst/>
              <a:gdLst/>
              <a:ahLst/>
              <a:cxnLst/>
              <a:rect l="l" t="t" r="r" b="b"/>
              <a:pathLst>
                <a:path w="8072755" h="4523105">
                  <a:moveTo>
                    <a:pt x="0" y="4522724"/>
                  </a:moveTo>
                  <a:lnTo>
                    <a:pt x="8072247" y="4522724"/>
                  </a:lnTo>
                  <a:lnTo>
                    <a:pt x="8072247" y="0"/>
                  </a:lnTo>
                  <a:lnTo>
                    <a:pt x="0" y="0"/>
                  </a:lnTo>
                  <a:lnTo>
                    <a:pt x="0" y="4522724"/>
                  </a:lnTo>
                  <a:close/>
                </a:path>
              </a:pathLst>
            </a:custGeom>
            <a:ln w="12192">
              <a:solidFill>
                <a:srgbClr val="4470C4"/>
              </a:solidFill>
            </a:ln>
          </p:spPr>
          <p:txBody>
            <a:bodyPr wrap="square" lIns="0" tIns="0" rIns="0" bIns="0" rtlCol="0"/>
            <a:lstStyle/>
            <a:p>
              <a:endParaRPr/>
            </a:p>
          </p:txBody>
        </p:sp>
      </p:grpSp>
      <p:sp>
        <p:nvSpPr>
          <p:cNvPr id="5" name="object 5"/>
          <p:cNvSpPr txBox="1"/>
          <p:nvPr/>
        </p:nvSpPr>
        <p:spPr>
          <a:xfrm>
            <a:off x="2466213" y="1524000"/>
            <a:ext cx="7572375" cy="2970685"/>
          </a:xfrm>
          <a:prstGeom prst="rect">
            <a:avLst/>
          </a:prstGeom>
        </p:spPr>
        <p:txBody>
          <a:bodyPr vert="horz" wrap="square" lIns="0" tIns="46355" rIns="0" bIns="0" rtlCol="0">
            <a:spAutoFit/>
          </a:bodyPr>
          <a:lstStyle/>
          <a:p>
            <a:pPr marL="12700">
              <a:lnSpc>
                <a:spcPct val="100000"/>
              </a:lnSpc>
              <a:spcBef>
                <a:spcPts val="365"/>
              </a:spcBef>
            </a:pPr>
            <a:r>
              <a:rPr lang="es-MX" sz="1600" b="1" i="1" spc="-5" dirty="0">
                <a:solidFill>
                  <a:srgbClr val="004466"/>
                </a:solidFill>
                <a:latin typeface="Verdana"/>
                <a:cs typeface="Verdana"/>
              </a:rPr>
              <a:t>SABER 1. Conceptos básicos sobre el desarrollo web.</a:t>
            </a:r>
          </a:p>
          <a:p>
            <a:pPr marL="469900" lvl="1">
              <a:spcBef>
                <a:spcPts val="365"/>
              </a:spcBef>
            </a:pPr>
            <a:r>
              <a:rPr lang="es-MX" sz="1600" b="1" i="1" spc="-5" dirty="0">
                <a:solidFill>
                  <a:srgbClr val="004466"/>
                </a:solidFill>
                <a:latin typeface="Verdana"/>
                <a:cs typeface="Verdana"/>
              </a:rPr>
              <a:t>a. Sintaxis</a:t>
            </a:r>
          </a:p>
          <a:p>
            <a:pPr marL="469900" lvl="1">
              <a:spcBef>
                <a:spcPts val="365"/>
              </a:spcBef>
            </a:pPr>
            <a:r>
              <a:rPr lang="es-MX" sz="1600" b="1" i="1" spc="-5" dirty="0">
                <a:solidFill>
                  <a:srgbClr val="004466"/>
                </a:solidFill>
                <a:latin typeface="Verdana"/>
                <a:cs typeface="Verdana"/>
              </a:rPr>
              <a:t>b. Estructura del HTML y nuevos estándares</a:t>
            </a:r>
          </a:p>
          <a:p>
            <a:pPr marL="469900" lvl="1">
              <a:spcBef>
                <a:spcPts val="365"/>
              </a:spcBef>
            </a:pPr>
            <a:r>
              <a:rPr lang="es-MX" sz="1600" b="1" i="1" spc="-5" dirty="0">
                <a:solidFill>
                  <a:srgbClr val="004466"/>
                </a:solidFill>
                <a:latin typeface="Verdana"/>
                <a:cs typeface="Verdana"/>
              </a:rPr>
              <a:t>c. Etiquetas y tipos de etiqueta HTML</a:t>
            </a:r>
          </a:p>
          <a:p>
            <a:pPr marL="469900" lvl="1">
              <a:spcBef>
                <a:spcPts val="365"/>
              </a:spcBef>
            </a:pPr>
            <a:r>
              <a:rPr lang="es-MX" sz="1600" b="1" i="1" spc="-5" dirty="0">
                <a:solidFill>
                  <a:srgbClr val="004466"/>
                </a:solidFill>
                <a:latin typeface="Verdana"/>
                <a:cs typeface="Verdana"/>
              </a:rPr>
              <a:t>d. Atributos</a:t>
            </a:r>
          </a:p>
          <a:p>
            <a:pPr marL="12700">
              <a:lnSpc>
                <a:spcPct val="100000"/>
              </a:lnSpc>
              <a:spcBef>
                <a:spcPts val="365"/>
              </a:spcBef>
            </a:pPr>
            <a:r>
              <a:rPr lang="es-MX" sz="1600" b="1" i="1" spc="-5" dirty="0">
                <a:solidFill>
                  <a:srgbClr val="004466"/>
                </a:solidFill>
                <a:latin typeface="Verdana"/>
                <a:cs typeface="Verdana"/>
              </a:rPr>
              <a:t>SABER 2. Formato avanzado del documento</a:t>
            </a:r>
          </a:p>
          <a:p>
            <a:pPr marL="469900" lvl="1">
              <a:spcBef>
                <a:spcPts val="365"/>
              </a:spcBef>
            </a:pPr>
            <a:r>
              <a:rPr lang="es-MX" sz="1600" b="1" i="1" spc="-5" dirty="0">
                <a:solidFill>
                  <a:srgbClr val="004466"/>
                </a:solidFill>
                <a:latin typeface="Verdana"/>
                <a:cs typeface="Verdana"/>
              </a:rPr>
              <a:t>a. Tablas</a:t>
            </a:r>
          </a:p>
          <a:p>
            <a:pPr marL="469900" lvl="1">
              <a:spcBef>
                <a:spcPts val="365"/>
              </a:spcBef>
            </a:pPr>
            <a:r>
              <a:rPr lang="es-MX" sz="1600" b="1" i="1" spc="-5" dirty="0">
                <a:solidFill>
                  <a:srgbClr val="004466"/>
                </a:solidFill>
                <a:latin typeface="Verdana"/>
                <a:cs typeface="Verdana"/>
              </a:rPr>
              <a:t>b. </a:t>
            </a:r>
            <a:r>
              <a:rPr lang="es-MX" sz="1600" b="1" i="1" spc="-5" dirty="0" err="1">
                <a:solidFill>
                  <a:srgbClr val="004466"/>
                </a:solidFill>
                <a:latin typeface="Verdana"/>
                <a:cs typeface="Verdana"/>
              </a:rPr>
              <a:t>Frames</a:t>
            </a:r>
            <a:endParaRPr lang="es-MX" sz="1600" b="1" i="1" spc="-5" dirty="0">
              <a:solidFill>
                <a:srgbClr val="004466"/>
              </a:solidFill>
              <a:latin typeface="Verdana"/>
              <a:cs typeface="Verdana"/>
            </a:endParaRPr>
          </a:p>
          <a:p>
            <a:pPr marL="469900" lvl="1">
              <a:spcBef>
                <a:spcPts val="365"/>
              </a:spcBef>
            </a:pPr>
            <a:r>
              <a:rPr lang="es-MX" sz="1600" b="1" i="1" spc="-5" dirty="0">
                <a:solidFill>
                  <a:srgbClr val="004466"/>
                </a:solidFill>
                <a:latin typeface="Verdana"/>
                <a:cs typeface="Verdana"/>
              </a:rPr>
              <a:t>c. Enlaces o Hipervínculos</a:t>
            </a:r>
          </a:p>
          <a:p>
            <a:pPr marL="469900" lvl="1">
              <a:spcBef>
                <a:spcPts val="365"/>
              </a:spcBef>
            </a:pPr>
            <a:r>
              <a:rPr lang="es-MX" sz="1600" b="1" i="1" spc="-5" dirty="0">
                <a:solidFill>
                  <a:srgbClr val="004466"/>
                </a:solidFill>
                <a:latin typeface="Verdana"/>
                <a:cs typeface="Verdana"/>
              </a:rPr>
              <a:t>d. formularios</a:t>
            </a:r>
            <a:endParaRPr sz="1600" dirty="0">
              <a:latin typeface="Calibri"/>
              <a:cs typeface="Calibri"/>
            </a:endParaRPr>
          </a:p>
        </p:txBody>
      </p:sp>
      <p:sp>
        <p:nvSpPr>
          <p:cNvPr id="8" name="Rectángulo: esquinas redondeadas 7">
            <a:extLst>
              <a:ext uri="{FF2B5EF4-FFF2-40B4-BE49-F238E27FC236}">
                <a16:creationId xmlns:a16="http://schemas.microsoft.com/office/drawing/2014/main" id="{549A2A24-637A-4AFB-B33C-BD0D36C1BF0A}"/>
              </a:ext>
            </a:extLst>
          </p:cNvPr>
          <p:cNvSpPr/>
          <p:nvPr/>
        </p:nvSpPr>
        <p:spPr>
          <a:xfrm>
            <a:off x="3810000" y="152401"/>
            <a:ext cx="4724400" cy="838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i="0" spc="-65" dirty="0">
                <a:solidFill>
                  <a:schemeClr val="tx2">
                    <a:lumMod val="75000"/>
                  </a:schemeClr>
                </a:solidFill>
                <a:effectLst/>
                <a:latin typeface="Verdana"/>
              </a:rPr>
              <a:t>CONCEPTOS Y PRINCIPIOS</a:t>
            </a:r>
            <a:r>
              <a:rPr lang="es-MX" sz="1800" b="0" spc="-65" dirty="0">
                <a:latin typeface="Verdana"/>
                <a:cs typeface="Verdana"/>
              </a:rPr>
              <a:t>WEB</a:t>
            </a:r>
            <a:endParaRPr lang="es-E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7"/>
          </a:xfrm>
          <a:prstGeom prst="rect">
            <a:avLst/>
          </a:prstGeom>
        </p:spPr>
      </p:pic>
      <p:sp>
        <p:nvSpPr>
          <p:cNvPr id="3" name="object 3"/>
          <p:cNvSpPr txBox="1"/>
          <p:nvPr/>
        </p:nvSpPr>
        <p:spPr>
          <a:xfrm>
            <a:off x="745947" y="2342133"/>
            <a:ext cx="4065270" cy="4105163"/>
          </a:xfrm>
          <a:prstGeom prst="rect">
            <a:avLst/>
          </a:prstGeom>
        </p:spPr>
        <p:txBody>
          <a:bodyPr vert="horz" wrap="square" lIns="0" tIns="12700" rIns="0" bIns="0" rtlCol="0">
            <a:spAutoFit/>
          </a:bodyPr>
          <a:lstStyle/>
          <a:p>
            <a:pPr marL="12700" marR="5080">
              <a:lnSpc>
                <a:spcPct val="112900"/>
              </a:lnSpc>
              <a:spcBef>
                <a:spcPts val="100"/>
              </a:spcBef>
            </a:pPr>
            <a:r>
              <a:rPr lang="es-MX" sz="4800" b="1" i="1" spc="-5" dirty="0">
                <a:solidFill>
                  <a:schemeClr val="bg1"/>
                </a:solidFill>
                <a:latin typeface="Verdana"/>
                <a:cs typeface="Verdana"/>
              </a:rPr>
              <a:t>Conceptos básicos sobre el desarrollo web</a:t>
            </a:r>
            <a:endParaRPr sz="4800" dirty="0">
              <a:solidFill>
                <a:schemeClr val="bg1"/>
              </a:solidFill>
              <a:latin typeface="Tahoma"/>
              <a:cs typeface="Tahom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147316" y="1219200"/>
            <a:ext cx="8084820" cy="4535170"/>
            <a:chOff x="2147316" y="1219200"/>
            <a:chExt cx="8084820" cy="4535170"/>
          </a:xfrm>
        </p:grpSpPr>
        <p:sp>
          <p:nvSpPr>
            <p:cNvPr id="3" name="object 3"/>
            <p:cNvSpPr/>
            <p:nvPr/>
          </p:nvSpPr>
          <p:spPr>
            <a:xfrm>
              <a:off x="2153412" y="1225295"/>
              <a:ext cx="8072755" cy="4523105"/>
            </a:xfrm>
            <a:custGeom>
              <a:avLst/>
              <a:gdLst/>
              <a:ahLst/>
              <a:cxnLst/>
              <a:rect l="l" t="t" r="r" b="b"/>
              <a:pathLst>
                <a:path w="8072755" h="4523105">
                  <a:moveTo>
                    <a:pt x="8072247" y="0"/>
                  </a:moveTo>
                  <a:lnTo>
                    <a:pt x="0" y="0"/>
                  </a:lnTo>
                  <a:lnTo>
                    <a:pt x="0" y="4522724"/>
                  </a:lnTo>
                  <a:lnTo>
                    <a:pt x="8072247" y="4522724"/>
                  </a:lnTo>
                  <a:lnTo>
                    <a:pt x="8072247" y="0"/>
                  </a:lnTo>
                  <a:close/>
                </a:path>
              </a:pathLst>
            </a:custGeom>
            <a:solidFill>
              <a:srgbClr val="FFFFFF"/>
            </a:solidFill>
          </p:spPr>
          <p:txBody>
            <a:bodyPr wrap="square" lIns="0" tIns="0" rIns="0" bIns="0" rtlCol="0"/>
            <a:lstStyle/>
            <a:p>
              <a:endParaRPr/>
            </a:p>
          </p:txBody>
        </p:sp>
        <p:sp>
          <p:nvSpPr>
            <p:cNvPr id="4" name="object 4"/>
            <p:cNvSpPr/>
            <p:nvPr/>
          </p:nvSpPr>
          <p:spPr>
            <a:xfrm>
              <a:off x="2153412" y="1225295"/>
              <a:ext cx="8072755" cy="4523105"/>
            </a:xfrm>
            <a:custGeom>
              <a:avLst/>
              <a:gdLst/>
              <a:ahLst/>
              <a:cxnLst/>
              <a:rect l="l" t="t" r="r" b="b"/>
              <a:pathLst>
                <a:path w="8072755" h="4523105">
                  <a:moveTo>
                    <a:pt x="0" y="4522724"/>
                  </a:moveTo>
                  <a:lnTo>
                    <a:pt x="8072247" y="4522724"/>
                  </a:lnTo>
                  <a:lnTo>
                    <a:pt x="8072247" y="0"/>
                  </a:lnTo>
                  <a:lnTo>
                    <a:pt x="0" y="0"/>
                  </a:lnTo>
                  <a:lnTo>
                    <a:pt x="0" y="4522724"/>
                  </a:lnTo>
                  <a:close/>
                </a:path>
              </a:pathLst>
            </a:custGeom>
            <a:ln w="12192">
              <a:solidFill>
                <a:srgbClr val="4470C4"/>
              </a:solidFill>
            </a:ln>
          </p:spPr>
          <p:txBody>
            <a:bodyPr wrap="square" lIns="0" tIns="0" rIns="0" bIns="0" rtlCol="0"/>
            <a:lstStyle/>
            <a:p>
              <a:endParaRPr/>
            </a:p>
          </p:txBody>
        </p:sp>
      </p:grpSp>
      <p:sp>
        <p:nvSpPr>
          <p:cNvPr id="8" name="Rectángulo: esquinas redondeadas 7">
            <a:extLst>
              <a:ext uri="{FF2B5EF4-FFF2-40B4-BE49-F238E27FC236}">
                <a16:creationId xmlns:a16="http://schemas.microsoft.com/office/drawing/2014/main" id="{549A2A24-637A-4AFB-B33C-BD0D36C1BF0A}"/>
              </a:ext>
            </a:extLst>
          </p:cNvPr>
          <p:cNvSpPr/>
          <p:nvPr/>
        </p:nvSpPr>
        <p:spPr>
          <a:xfrm>
            <a:off x="3810000" y="152401"/>
            <a:ext cx="4724400" cy="838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spc="-65" dirty="0">
                <a:solidFill>
                  <a:schemeClr val="tx2">
                    <a:lumMod val="75000"/>
                  </a:schemeClr>
                </a:solidFill>
                <a:latin typeface="Verdana"/>
              </a:rPr>
              <a:t>DEFINICIÓN</a:t>
            </a:r>
            <a:endParaRPr lang="es-ES" dirty="0"/>
          </a:p>
        </p:txBody>
      </p:sp>
      <p:sp>
        <p:nvSpPr>
          <p:cNvPr id="6" name="Rectángulo 5"/>
          <p:cNvSpPr/>
          <p:nvPr/>
        </p:nvSpPr>
        <p:spPr>
          <a:xfrm>
            <a:off x="3124200" y="1470306"/>
            <a:ext cx="6096000" cy="3046988"/>
          </a:xfrm>
          <a:prstGeom prst="rect">
            <a:avLst/>
          </a:prstGeom>
        </p:spPr>
        <p:txBody>
          <a:bodyPr>
            <a:spAutoFit/>
          </a:bodyPr>
          <a:lstStyle/>
          <a:p>
            <a:pPr algn="just"/>
            <a:r>
              <a:rPr lang="es-CO" sz="1600" b="1" dirty="0">
                <a:solidFill>
                  <a:schemeClr val="tx2"/>
                </a:solidFill>
                <a:latin typeface="Verdana" panose="020B0604030504040204" pitchFamily="34" charset="0"/>
                <a:ea typeface="Verdana" panose="020B0604030504040204" pitchFamily="34" charset="0"/>
                <a:cs typeface="Verdana" panose="020B0604030504040204" pitchFamily="34" charset="0"/>
              </a:rPr>
              <a:t>HTML. </a:t>
            </a:r>
            <a:r>
              <a:rPr lang="es-CO" sz="1600" dirty="0">
                <a:solidFill>
                  <a:schemeClr val="tx2"/>
                </a:solidFill>
                <a:latin typeface="Verdana" panose="020B0604030504040204" pitchFamily="34" charset="0"/>
                <a:ea typeface="Verdana" panose="020B0604030504040204" pitchFamily="34" charset="0"/>
                <a:cs typeface="Verdana" panose="020B0604030504040204" pitchFamily="34" charset="0"/>
              </a:rPr>
              <a:t>Es un lenguaje de marcado que se utiliza para el desarrollo de paginas de internet. </a:t>
            </a:r>
          </a:p>
          <a:p>
            <a:pPr algn="just"/>
            <a:r>
              <a:rPr lang="es-CO" sz="1600" dirty="0">
                <a:solidFill>
                  <a:schemeClr val="tx2"/>
                </a:solidFill>
                <a:latin typeface="Verdana" panose="020B0604030504040204" pitchFamily="34" charset="0"/>
                <a:ea typeface="Verdana" panose="020B0604030504040204" pitchFamily="34" charset="0"/>
                <a:cs typeface="Verdana" panose="020B0604030504040204" pitchFamily="34" charset="0"/>
              </a:rPr>
              <a:t>Sus siglas corresponden a </a:t>
            </a:r>
            <a:r>
              <a:rPr lang="es-CO" sz="1600" dirty="0" err="1">
                <a:solidFill>
                  <a:schemeClr val="tx2"/>
                </a:solidFill>
                <a:latin typeface="Verdana" panose="020B0604030504040204" pitchFamily="34" charset="0"/>
                <a:ea typeface="Verdana" panose="020B0604030504040204" pitchFamily="34" charset="0"/>
                <a:cs typeface="Verdana" panose="020B0604030504040204" pitchFamily="34" charset="0"/>
              </a:rPr>
              <a:t>HyperText</a:t>
            </a:r>
            <a:r>
              <a:rPr lang="es-CO" sz="1600" dirty="0">
                <a:solidFill>
                  <a:schemeClr val="tx2"/>
                </a:solidFill>
                <a:latin typeface="Verdana" panose="020B0604030504040204" pitchFamily="34" charset="0"/>
                <a:ea typeface="Verdana" panose="020B0604030504040204" pitchFamily="34" charset="0"/>
                <a:cs typeface="Verdana" panose="020B0604030504040204" pitchFamily="34" charset="0"/>
              </a:rPr>
              <a:t> </a:t>
            </a:r>
            <a:r>
              <a:rPr lang="es-CO" sz="1600" dirty="0" err="1">
                <a:solidFill>
                  <a:schemeClr val="tx2"/>
                </a:solidFill>
                <a:latin typeface="Verdana" panose="020B0604030504040204" pitchFamily="34" charset="0"/>
                <a:ea typeface="Verdana" panose="020B0604030504040204" pitchFamily="34" charset="0"/>
                <a:cs typeface="Verdana" panose="020B0604030504040204" pitchFamily="34" charset="0"/>
              </a:rPr>
              <a:t>Markup</a:t>
            </a:r>
            <a:r>
              <a:rPr lang="es-CO" sz="1600" dirty="0">
                <a:solidFill>
                  <a:schemeClr val="tx2"/>
                </a:solidFill>
                <a:latin typeface="Verdana" panose="020B0604030504040204" pitchFamily="34" charset="0"/>
                <a:ea typeface="Verdana" panose="020B0604030504040204" pitchFamily="34" charset="0"/>
                <a:cs typeface="Verdana" panose="020B0604030504040204" pitchFamily="34" charset="0"/>
              </a:rPr>
              <a:t> </a:t>
            </a:r>
            <a:r>
              <a:rPr lang="es-CO" sz="1600" dirty="0" err="1">
                <a:solidFill>
                  <a:schemeClr val="tx2"/>
                </a:solidFill>
                <a:latin typeface="Verdana" panose="020B0604030504040204" pitchFamily="34" charset="0"/>
                <a:ea typeface="Verdana" panose="020B0604030504040204" pitchFamily="34" charset="0"/>
                <a:cs typeface="Verdana" panose="020B0604030504040204" pitchFamily="34" charset="0"/>
              </a:rPr>
              <a:t>Language</a:t>
            </a:r>
            <a:r>
              <a:rPr lang="es-CO" sz="1600" dirty="0">
                <a:solidFill>
                  <a:schemeClr val="tx2"/>
                </a:solidFill>
                <a:latin typeface="Verdana" panose="020B0604030504040204" pitchFamily="34" charset="0"/>
                <a:ea typeface="Verdana" panose="020B0604030504040204" pitchFamily="34" charset="0"/>
                <a:cs typeface="Verdana" panose="020B0604030504040204" pitchFamily="34" charset="0"/>
              </a:rPr>
              <a:t> que tienen el siguiente significado:</a:t>
            </a:r>
          </a:p>
          <a:p>
            <a:pPr marL="285750" indent="-285750" algn="just">
              <a:buFont typeface="Arial" panose="020B0604020202020204" pitchFamily="34" charset="0"/>
              <a:buChar char="•"/>
            </a:pPr>
            <a:r>
              <a:rPr lang="es-CO" sz="1600" dirty="0" err="1">
                <a:solidFill>
                  <a:schemeClr val="tx2"/>
                </a:solidFill>
                <a:latin typeface="Verdana" panose="020B0604030504040204" pitchFamily="34" charset="0"/>
                <a:ea typeface="Verdana" panose="020B0604030504040204" pitchFamily="34" charset="0"/>
                <a:cs typeface="Verdana" panose="020B0604030504040204" pitchFamily="34" charset="0"/>
              </a:rPr>
              <a:t>HiperText</a:t>
            </a:r>
            <a:r>
              <a:rPr lang="es-CO" sz="1600" dirty="0">
                <a:solidFill>
                  <a:schemeClr val="tx2"/>
                </a:solidFill>
                <a:latin typeface="Verdana" panose="020B0604030504040204" pitchFamily="34" charset="0"/>
                <a:ea typeface="Verdana" panose="020B0604030504040204" pitchFamily="34" charset="0"/>
                <a:cs typeface="Verdana" panose="020B0604030504040204" pitchFamily="34" charset="0"/>
              </a:rPr>
              <a:t>, cuyo significado es hipertexto, que es un texto que enlaza con otros contenidos que pueden ser texto, archivo o pagina</a:t>
            </a:r>
          </a:p>
          <a:p>
            <a:pPr marL="285750" indent="-285750" algn="just">
              <a:buFont typeface="Arial" panose="020B0604020202020204" pitchFamily="34" charset="0"/>
              <a:buChar char="•"/>
            </a:pPr>
            <a:r>
              <a:rPr lang="es-CO" sz="1600" dirty="0" err="1">
                <a:solidFill>
                  <a:schemeClr val="tx2"/>
                </a:solidFill>
                <a:latin typeface="Verdana" panose="020B0604030504040204" pitchFamily="34" charset="0"/>
                <a:ea typeface="Verdana" panose="020B0604030504040204" pitchFamily="34" charset="0"/>
                <a:cs typeface="Verdana" panose="020B0604030504040204" pitchFamily="34" charset="0"/>
              </a:rPr>
              <a:t>Markup</a:t>
            </a:r>
            <a:r>
              <a:rPr lang="es-CO" sz="1600" dirty="0">
                <a:solidFill>
                  <a:schemeClr val="tx2"/>
                </a:solidFill>
                <a:latin typeface="Verdana" panose="020B0604030504040204" pitchFamily="34" charset="0"/>
                <a:ea typeface="Verdana" panose="020B0604030504040204" pitchFamily="34" charset="0"/>
                <a:cs typeface="Verdana" panose="020B0604030504040204" pitchFamily="34" charset="0"/>
              </a:rPr>
              <a:t>, que significa marca o etiqueta, ya que todas las páginas web están construidas en base a etiquetas</a:t>
            </a:r>
          </a:p>
          <a:p>
            <a:pPr marL="285750" indent="-285750" algn="just">
              <a:buFont typeface="Arial" panose="020B0604020202020204" pitchFamily="34" charset="0"/>
              <a:buChar char="•"/>
            </a:pPr>
            <a:r>
              <a:rPr lang="es-CO" sz="1600" dirty="0" err="1">
                <a:solidFill>
                  <a:schemeClr val="tx2"/>
                </a:solidFill>
                <a:latin typeface="Verdana" panose="020B0604030504040204" pitchFamily="34" charset="0"/>
                <a:ea typeface="Verdana" panose="020B0604030504040204" pitchFamily="34" charset="0"/>
                <a:cs typeface="Verdana" panose="020B0604030504040204" pitchFamily="34" charset="0"/>
              </a:rPr>
              <a:t>Language</a:t>
            </a:r>
            <a:r>
              <a:rPr lang="es-CO" sz="1600" dirty="0">
                <a:solidFill>
                  <a:schemeClr val="tx2"/>
                </a:solidFill>
                <a:latin typeface="Verdana" panose="020B0604030504040204" pitchFamily="34" charset="0"/>
                <a:ea typeface="Verdana" panose="020B0604030504040204" pitchFamily="34" charset="0"/>
                <a:cs typeface="Verdana" panose="020B0604030504040204" pitchFamily="34" charset="0"/>
              </a:rPr>
              <a:t>, cuyo significado es lenguaje, es decir, que HTML tiene sus normas, estructura y convenciones que definen la estructura y contenido de una web.</a:t>
            </a:r>
          </a:p>
        </p:txBody>
      </p:sp>
    </p:spTree>
    <p:extLst>
      <p:ext uri="{BB962C8B-B14F-4D97-AF65-F5344CB8AC3E}">
        <p14:creationId xmlns:p14="http://schemas.microsoft.com/office/powerpoint/2010/main" val="2833111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58140" y="1163042"/>
            <a:ext cx="4998720" cy="4932957"/>
            <a:chOff x="2147316" y="1219200"/>
            <a:chExt cx="8084820" cy="4535170"/>
          </a:xfrm>
        </p:grpSpPr>
        <p:sp>
          <p:nvSpPr>
            <p:cNvPr id="3" name="object 3"/>
            <p:cNvSpPr/>
            <p:nvPr/>
          </p:nvSpPr>
          <p:spPr>
            <a:xfrm>
              <a:off x="2153412" y="1225295"/>
              <a:ext cx="8072755" cy="4523105"/>
            </a:xfrm>
            <a:custGeom>
              <a:avLst/>
              <a:gdLst/>
              <a:ahLst/>
              <a:cxnLst/>
              <a:rect l="l" t="t" r="r" b="b"/>
              <a:pathLst>
                <a:path w="8072755" h="4523105">
                  <a:moveTo>
                    <a:pt x="8072247" y="0"/>
                  </a:moveTo>
                  <a:lnTo>
                    <a:pt x="0" y="0"/>
                  </a:lnTo>
                  <a:lnTo>
                    <a:pt x="0" y="4522724"/>
                  </a:lnTo>
                  <a:lnTo>
                    <a:pt x="8072247" y="4522724"/>
                  </a:lnTo>
                  <a:lnTo>
                    <a:pt x="8072247" y="0"/>
                  </a:lnTo>
                  <a:close/>
                </a:path>
              </a:pathLst>
            </a:custGeom>
            <a:solidFill>
              <a:srgbClr val="FFFFFF"/>
            </a:solidFill>
          </p:spPr>
          <p:txBody>
            <a:bodyPr wrap="square" lIns="0" tIns="0" rIns="0" bIns="0" rtlCol="0"/>
            <a:lstStyle/>
            <a:p>
              <a:endParaRPr/>
            </a:p>
          </p:txBody>
        </p:sp>
        <p:sp>
          <p:nvSpPr>
            <p:cNvPr id="4" name="object 4"/>
            <p:cNvSpPr/>
            <p:nvPr/>
          </p:nvSpPr>
          <p:spPr>
            <a:xfrm>
              <a:off x="2153412" y="1225295"/>
              <a:ext cx="8072755" cy="4523105"/>
            </a:xfrm>
            <a:custGeom>
              <a:avLst/>
              <a:gdLst/>
              <a:ahLst/>
              <a:cxnLst/>
              <a:rect l="l" t="t" r="r" b="b"/>
              <a:pathLst>
                <a:path w="8072755" h="4523105">
                  <a:moveTo>
                    <a:pt x="0" y="4522724"/>
                  </a:moveTo>
                  <a:lnTo>
                    <a:pt x="8072247" y="4522724"/>
                  </a:lnTo>
                  <a:lnTo>
                    <a:pt x="8072247" y="0"/>
                  </a:lnTo>
                  <a:lnTo>
                    <a:pt x="0" y="0"/>
                  </a:lnTo>
                  <a:lnTo>
                    <a:pt x="0" y="4522724"/>
                  </a:lnTo>
                  <a:close/>
                </a:path>
              </a:pathLst>
            </a:custGeom>
            <a:ln w="12192">
              <a:solidFill>
                <a:srgbClr val="4470C4"/>
              </a:solidFill>
            </a:ln>
          </p:spPr>
          <p:txBody>
            <a:bodyPr wrap="square" lIns="0" tIns="0" rIns="0" bIns="0" rtlCol="0"/>
            <a:lstStyle/>
            <a:p>
              <a:endParaRPr/>
            </a:p>
          </p:txBody>
        </p:sp>
      </p:grpSp>
      <p:sp>
        <p:nvSpPr>
          <p:cNvPr id="8" name="Rectángulo: esquinas redondeadas 7">
            <a:extLst>
              <a:ext uri="{FF2B5EF4-FFF2-40B4-BE49-F238E27FC236}">
                <a16:creationId xmlns:a16="http://schemas.microsoft.com/office/drawing/2014/main" id="{549A2A24-637A-4AFB-B33C-BD0D36C1BF0A}"/>
              </a:ext>
            </a:extLst>
          </p:cNvPr>
          <p:cNvSpPr/>
          <p:nvPr/>
        </p:nvSpPr>
        <p:spPr>
          <a:xfrm>
            <a:off x="3810000" y="152401"/>
            <a:ext cx="4724400" cy="838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spc="-65" dirty="0">
                <a:solidFill>
                  <a:schemeClr val="tx2">
                    <a:lumMod val="75000"/>
                  </a:schemeClr>
                </a:solidFill>
                <a:latin typeface="Verdana"/>
              </a:rPr>
              <a:t>ESTRUCTURA</a:t>
            </a:r>
            <a:endParaRPr lang="es-ES" dirty="0"/>
          </a:p>
        </p:txBody>
      </p:sp>
      <p:sp>
        <p:nvSpPr>
          <p:cNvPr id="6" name="Rectángulo 5"/>
          <p:cNvSpPr/>
          <p:nvPr/>
        </p:nvSpPr>
        <p:spPr>
          <a:xfrm>
            <a:off x="533400" y="1280550"/>
            <a:ext cx="4648200" cy="3366563"/>
          </a:xfrm>
          <a:prstGeom prst="rect">
            <a:avLst/>
          </a:prstGeom>
        </p:spPr>
        <p:txBody>
          <a:bodyPr wrap="square">
            <a:spAutoFit/>
          </a:bodyPr>
          <a:lstStyle/>
          <a:p>
            <a:pPr>
              <a:lnSpc>
                <a:spcPct val="150000"/>
              </a:lnSpc>
            </a:pPr>
            <a:r>
              <a:rPr lang="es-CO" sz="1600" dirty="0">
                <a:solidFill>
                  <a:schemeClr val="tx2"/>
                </a:solidFill>
                <a:latin typeface="Verdana" panose="020B0604030504040204" pitchFamily="34" charset="0"/>
                <a:ea typeface="Verdana" panose="020B0604030504040204" pitchFamily="34" charset="0"/>
                <a:cs typeface="Verdana" panose="020B0604030504040204" pitchFamily="34" charset="0"/>
              </a:rPr>
              <a:t>&lt;!DOCTYPE HTML&gt;</a:t>
            </a:r>
          </a:p>
          <a:p>
            <a:pPr>
              <a:lnSpc>
                <a:spcPct val="150000"/>
              </a:lnSpc>
            </a:pPr>
            <a:r>
              <a:rPr lang="es-CO" sz="1600" dirty="0">
                <a:solidFill>
                  <a:schemeClr val="tx2"/>
                </a:solidFill>
                <a:latin typeface="Verdana" panose="020B0604030504040204" pitchFamily="34" charset="0"/>
                <a:ea typeface="Verdana" panose="020B0604030504040204" pitchFamily="34" charset="0"/>
                <a:cs typeface="Verdana" panose="020B0604030504040204" pitchFamily="34" charset="0"/>
              </a:rPr>
              <a:t>&lt;</a:t>
            </a:r>
            <a:r>
              <a:rPr lang="es-CO" sz="1600" dirty="0" err="1">
                <a:solidFill>
                  <a:schemeClr val="tx2"/>
                </a:solidFill>
                <a:latin typeface="Verdana" panose="020B0604030504040204" pitchFamily="34" charset="0"/>
                <a:ea typeface="Verdana" panose="020B0604030504040204" pitchFamily="34" charset="0"/>
                <a:cs typeface="Verdana" panose="020B0604030504040204" pitchFamily="34" charset="0"/>
              </a:rPr>
              <a:t>html</a:t>
            </a:r>
            <a:r>
              <a:rPr lang="es-CO" sz="1600" dirty="0">
                <a:solidFill>
                  <a:schemeClr val="tx2"/>
                </a:solidFill>
                <a:latin typeface="Verdana" panose="020B0604030504040204" pitchFamily="34" charset="0"/>
                <a:ea typeface="Verdana" panose="020B0604030504040204" pitchFamily="34" charset="0"/>
                <a:cs typeface="Verdana" panose="020B0604030504040204" pitchFamily="34" charset="0"/>
              </a:rPr>
              <a:t>&gt;</a:t>
            </a:r>
          </a:p>
          <a:p>
            <a:pPr>
              <a:lnSpc>
                <a:spcPct val="150000"/>
              </a:lnSpc>
            </a:pPr>
            <a:r>
              <a:rPr lang="es-CO" sz="1600" dirty="0">
                <a:solidFill>
                  <a:schemeClr val="tx2"/>
                </a:solidFill>
                <a:latin typeface="Verdana" panose="020B0604030504040204" pitchFamily="34" charset="0"/>
                <a:ea typeface="Verdana" panose="020B0604030504040204" pitchFamily="34" charset="0"/>
                <a:cs typeface="Verdana" panose="020B0604030504040204" pitchFamily="34" charset="0"/>
              </a:rPr>
              <a:t>&lt;head&gt;</a:t>
            </a:r>
          </a:p>
          <a:p>
            <a:pPr>
              <a:lnSpc>
                <a:spcPct val="150000"/>
              </a:lnSpc>
            </a:pPr>
            <a:r>
              <a:rPr lang="es-CO" sz="1600" dirty="0">
                <a:solidFill>
                  <a:schemeClr val="tx2"/>
                </a:solidFill>
                <a:latin typeface="Verdana" panose="020B0604030504040204" pitchFamily="34" charset="0"/>
                <a:ea typeface="Verdana" panose="020B0604030504040204" pitchFamily="34" charset="0"/>
                <a:cs typeface="Verdana" panose="020B0604030504040204" pitchFamily="34" charset="0"/>
              </a:rPr>
              <a:t>  &lt;</a:t>
            </a:r>
            <a:r>
              <a:rPr lang="es-CO" sz="1600" dirty="0" err="1">
                <a:solidFill>
                  <a:schemeClr val="tx2"/>
                </a:solidFill>
                <a:latin typeface="Verdana" panose="020B0604030504040204" pitchFamily="34" charset="0"/>
                <a:ea typeface="Verdana" panose="020B0604030504040204" pitchFamily="34" charset="0"/>
                <a:cs typeface="Verdana" panose="020B0604030504040204" pitchFamily="34" charset="0"/>
              </a:rPr>
              <a:t>title</a:t>
            </a:r>
            <a:r>
              <a:rPr lang="es-CO" sz="1600" dirty="0">
                <a:solidFill>
                  <a:schemeClr val="tx2"/>
                </a:solidFill>
                <a:latin typeface="Verdana" panose="020B0604030504040204" pitchFamily="34" charset="0"/>
                <a:ea typeface="Verdana" panose="020B0604030504040204" pitchFamily="34" charset="0"/>
                <a:cs typeface="Verdana" panose="020B0604030504040204" pitchFamily="34" charset="0"/>
              </a:rPr>
              <a:t>&gt;Título de la página&lt;/</a:t>
            </a:r>
            <a:r>
              <a:rPr lang="es-CO" sz="1600" dirty="0" err="1">
                <a:solidFill>
                  <a:schemeClr val="tx2"/>
                </a:solidFill>
                <a:latin typeface="Verdana" panose="020B0604030504040204" pitchFamily="34" charset="0"/>
                <a:ea typeface="Verdana" panose="020B0604030504040204" pitchFamily="34" charset="0"/>
                <a:cs typeface="Verdana" panose="020B0604030504040204" pitchFamily="34" charset="0"/>
              </a:rPr>
              <a:t>title</a:t>
            </a:r>
            <a:r>
              <a:rPr lang="es-CO" sz="1600" dirty="0">
                <a:solidFill>
                  <a:schemeClr val="tx2"/>
                </a:solidFill>
                <a:latin typeface="Verdana" panose="020B0604030504040204" pitchFamily="34" charset="0"/>
                <a:ea typeface="Verdana" panose="020B0604030504040204" pitchFamily="34" charset="0"/>
                <a:cs typeface="Verdana" panose="020B0604030504040204" pitchFamily="34" charset="0"/>
              </a:rPr>
              <a:t>&gt;</a:t>
            </a:r>
          </a:p>
          <a:p>
            <a:pPr>
              <a:lnSpc>
                <a:spcPct val="150000"/>
              </a:lnSpc>
            </a:pPr>
            <a:r>
              <a:rPr lang="es-CO" sz="1600" dirty="0">
                <a:solidFill>
                  <a:schemeClr val="tx2"/>
                </a:solidFill>
                <a:latin typeface="Verdana" panose="020B0604030504040204" pitchFamily="34" charset="0"/>
                <a:ea typeface="Verdana" panose="020B0604030504040204" pitchFamily="34" charset="0"/>
                <a:cs typeface="Verdana" panose="020B0604030504040204" pitchFamily="34" charset="0"/>
              </a:rPr>
              <a:t>  &lt;meta </a:t>
            </a:r>
            <a:r>
              <a:rPr lang="es-CO" sz="1600" dirty="0" err="1">
                <a:solidFill>
                  <a:schemeClr val="tx2"/>
                </a:solidFill>
                <a:latin typeface="Verdana" panose="020B0604030504040204" pitchFamily="34" charset="0"/>
                <a:ea typeface="Verdana" panose="020B0604030504040204" pitchFamily="34" charset="0"/>
                <a:cs typeface="Verdana" panose="020B0604030504040204" pitchFamily="34" charset="0"/>
              </a:rPr>
              <a:t>charset</a:t>
            </a:r>
            <a:r>
              <a:rPr lang="es-CO" sz="1600" dirty="0">
                <a:solidFill>
                  <a:schemeClr val="tx2"/>
                </a:solidFill>
                <a:latin typeface="Verdana" panose="020B0604030504040204" pitchFamily="34" charset="0"/>
                <a:ea typeface="Verdana" panose="020B0604030504040204" pitchFamily="34" charset="0"/>
                <a:cs typeface="Verdana" panose="020B0604030504040204" pitchFamily="34" charset="0"/>
              </a:rPr>
              <a:t>="UTF-8"&gt;</a:t>
            </a:r>
          </a:p>
          <a:p>
            <a:pPr>
              <a:lnSpc>
                <a:spcPct val="150000"/>
              </a:lnSpc>
            </a:pPr>
            <a:r>
              <a:rPr lang="es-CO" sz="1600" dirty="0">
                <a:solidFill>
                  <a:schemeClr val="tx2"/>
                </a:solidFill>
                <a:latin typeface="Verdana" panose="020B0604030504040204" pitchFamily="34" charset="0"/>
                <a:ea typeface="Verdana" panose="020B0604030504040204" pitchFamily="34" charset="0"/>
                <a:cs typeface="Verdana" panose="020B0604030504040204" pitchFamily="34" charset="0"/>
              </a:rPr>
              <a:t>&lt;/head&gt;</a:t>
            </a:r>
          </a:p>
          <a:p>
            <a:pPr>
              <a:lnSpc>
                <a:spcPct val="150000"/>
              </a:lnSpc>
            </a:pPr>
            <a:r>
              <a:rPr lang="es-CO" sz="1600" dirty="0">
                <a:solidFill>
                  <a:schemeClr val="tx2"/>
                </a:solidFill>
                <a:latin typeface="Verdana" panose="020B0604030504040204" pitchFamily="34" charset="0"/>
                <a:ea typeface="Verdana" panose="020B0604030504040204" pitchFamily="34" charset="0"/>
                <a:cs typeface="Verdana" panose="020B0604030504040204" pitchFamily="34" charset="0"/>
              </a:rPr>
              <a:t>&lt;</a:t>
            </a:r>
            <a:r>
              <a:rPr lang="es-CO" sz="1600" dirty="0" err="1">
                <a:solidFill>
                  <a:schemeClr val="tx2"/>
                </a:solidFill>
                <a:latin typeface="Verdana" panose="020B0604030504040204" pitchFamily="34" charset="0"/>
                <a:ea typeface="Verdana" panose="020B0604030504040204" pitchFamily="34" charset="0"/>
                <a:cs typeface="Verdana" panose="020B0604030504040204" pitchFamily="34" charset="0"/>
              </a:rPr>
              <a:t>body</a:t>
            </a:r>
            <a:r>
              <a:rPr lang="es-CO" sz="1600" dirty="0">
                <a:solidFill>
                  <a:schemeClr val="tx2"/>
                </a:solidFill>
                <a:latin typeface="Verdana" panose="020B0604030504040204" pitchFamily="34" charset="0"/>
                <a:ea typeface="Verdana" panose="020B0604030504040204" pitchFamily="34" charset="0"/>
                <a:cs typeface="Verdana" panose="020B0604030504040204" pitchFamily="34" charset="0"/>
              </a:rPr>
              <a:t>&gt;</a:t>
            </a:r>
          </a:p>
          <a:p>
            <a:pPr>
              <a:lnSpc>
                <a:spcPct val="150000"/>
              </a:lnSpc>
            </a:pPr>
            <a:r>
              <a:rPr lang="es-CO" sz="1600" dirty="0">
                <a:solidFill>
                  <a:schemeClr val="tx2"/>
                </a:solidFill>
                <a:latin typeface="Verdana" panose="020B0604030504040204" pitchFamily="34" charset="0"/>
                <a:ea typeface="Verdana" panose="020B0604030504040204" pitchFamily="34" charset="0"/>
                <a:cs typeface="Verdana" panose="020B0604030504040204" pitchFamily="34" charset="0"/>
              </a:rPr>
              <a:t>&lt;/</a:t>
            </a:r>
            <a:r>
              <a:rPr lang="es-CO" sz="1600" dirty="0" err="1">
                <a:solidFill>
                  <a:schemeClr val="tx2"/>
                </a:solidFill>
                <a:latin typeface="Verdana" panose="020B0604030504040204" pitchFamily="34" charset="0"/>
                <a:ea typeface="Verdana" panose="020B0604030504040204" pitchFamily="34" charset="0"/>
                <a:cs typeface="Verdana" panose="020B0604030504040204" pitchFamily="34" charset="0"/>
              </a:rPr>
              <a:t>body</a:t>
            </a:r>
            <a:r>
              <a:rPr lang="es-CO" sz="1600" dirty="0">
                <a:solidFill>
                  <a:schemeClr val="tx2"/>
                </a:solidFill>
                <a:latin typeface="Verdana" panose="020B0604030504040204" pitchFamily="34" charset="0"/>
                <a:ea typeface="Verdana" panose="020B0604030504040204" pitchFamily="34" charset="0"/>
                <a:cs typeface="Verdana" panose="020B0604030504040204" pitchFamily="34" charset="0"/>
              </a:rPr>
              <a:t>&gt;</a:t>
            </a:r>
          </a:p>
          <a:p>
            <a:pPr>
              <a:lnSpc>
                <a:spcPct val="150000"/>
              </a:lnSpc>
            </a:pPr>
            <a:r>
              <a:rPr lang="es-CO" sz="1600" dirty="0">
                <a:solidFill>
                  <a:schemeClr val="tx2"/>
                </a:solidFill>
                <a:latin typeface="Verdana" panose="020B0604030504040204" pitchFamily="34" charset="0"/>
                <a:ea typeface="Verdana" panose="020B0604030504040204" pitchFamily="34" charset="0"/>
                <a:cs typeface="Verdana" panose="020B0604030504040204" pitchFamily="34" charset="0"/>
              </a:rPr>
              <a:t>&lt;/</a:t>
            </a:r>
            <a:r>
              <a:rPr lang="es-CO" sz="1600" dirty="0" err="1">
                <a:solidFill>
                  <a:schemeClr val="tx2"/>
                </a:solidFill>
                <a:latin typeface="Verdana" panose="020B0604030504040204" pitchFamily="34" charset="0"/>
                <a:ea typeface="Verdana" panose="020B0604030504040204" pitchFamily="34" charset="0"/>
                <a:cs typeface="Verdana" panose="020B0604030504040204" pitchFamily="34" charset="0"/>
              </a:rPr>
              <a:t>html</a:t>
            </a:r>
            <a:r>
              <a:rPr lang="es-CO" sz="1600" dirty="0">
                <a:solidFill>
                  <a:schemeClr val="tx2"/>
                </a:solidFill>
                <a:latin typeface="Verdana" panose="020B0604030504040204" pitchFamily="34" charset="0"/>
                <a:ea typeface="Verdana" panose="020B0604030504040204" pitchFamily="34" charset="0"/>
                <a:cs typeface="Verdana" panose="020B0604030504040204" pitchFamily="34" charset="0"/>
              </a:rPr>
              <a:t>&gt;</a:t>
            </a:r>
          </a:p>
        </p:txBody>
      </p:sp>
      <p:grpSp>
        <p:nvGrpSpPr>
          <p:cNvPr id="12" name="object 2"/>
          <p:cNvGrpSpPr/>
          <p:nvPr/>
        </p:nvGrpSpPr>
        <p:grpSpPr>
          <a:xfrm>
            <a:off x="6382040" y="1156362"/>
            <a:ext cx="5338480" cy="4971199"/>
            <a:chOff x="2147316" y="1219200"/>
            <a:chExt cx="8084820" cy="4535170"/>
          </a:xfrm>
        </p:grpSpPr>
        <p:sp>
          <p:nvSpPr>
            <p:cNvPr id="13" name="object 3"/>
            <p:cNvSpPr/>
            <p:nvPr/>
          </p:nvSpPr>
          <p:spPr>
            <a:xfrm>
              <a:off x="2153412" y="1225295"/>
              <a:ext cx="8072755" cy="4523105"/>
            </a:xfrm>
            <a:custGeom>
              <a:avLst/>
              <a:gdLst/>
              <a:ahLst/>
              <a:cxnLst/>
              <a:rect l="l" t="t" r="r" b="b"/>
              <a:pathLst>
                <a:path w="8072755" h="4523105">
                  <a:moveTo>
                    <a:pt x="8072247" y="0"/>
                  </a:moveTo>
                  <a:lnTo>
                    <a:pt x="0" y="0"/>
                  </a:lnTo>
                  <a:lnTo>
                    <a:pt x="0" y="4522724"/>
                  </a:lnTo>
                  <a:lnTo>
                    <a:pt x="8072247" y="4522724"/>
                  </a:lnTo>
                  <a:lnTo>
                    <a:pt x="8072247" y="0"/>
                  </a:lnTo>
                  <a:close/>
                </a:path>
              </a:pathLst>
            </a:custGeom>
            <a:solidFill>
              <a:srgbClr val="FFFFFF"/>
            </a:solidFill>
          </p:spPr>
          <p:txBody>
            <a:bodyPr wrap="square" lIns="0" tIns="0" rIns="0" bIns="0" rtlCol="0"/>
            <a:lstStyle/>
            <a:p>
              <a:endParaRPr/>
            </a:p>
          </p:txBody>
        </p:sp>
        <p:sp>
          <p:nvSpPr>
            <p:cNvPr id="14" name="object 4"/>
            <p:cNvSpPr/>
            <p:nvPr/>
          </p:nvSpPr>
          <p:spPr>
            <a:xfrm>
              <a:off x="2153412" y="1225295"/>
              <a:ext cx="8072755" cy="4523105"/>
            </a:xfrm>
            <a:custGeom>
              <a:avLst/>
              <a:gdLst/>
              <a:ahLst/>
              <a:cxnLst/>
              <a:rect l="l" t="t" r="r" b="b"/>
              <a:pathLst>
                <a:path w="8072755" h="4523105">
                  <a:moveTo>
                    <a:pt x="0" y="4522724"/>
                  </a:moveTo>
                  <a:lnTo>
                    <a:pt x="8072247" y="4522724"/>
                  </a:lnTo>
                  <a:lnTo>
                    <a:pt x="8072247" y="0"/>
                  </a:lnTo>
                  <a:lnTo>
                    <a:pt x="0" y="0"/>
                  </a:lnTo>
                  <a:lnTo>
                    <a:pt x="0" y="4522724"/>
                  </a:lnTo>
                  <a:close/>
                </a:path>
              </a:pathLst>
            </a:custGeom>
            <a:ln w="12192">
              <a:solidFill>
                <a:srgbClr val="4470C4"/>
              </a:solidFill>
            </a:ln>
          </p:spPr>
          <p:txBody>
            <a:bodyPr wrap="square" lIns="0" tIns="0" rIns="0" bIns="0" rtlCol="0"/>
            <a:lstStyle/>
            <a:p>
              <a:endParaRPr/>
            </a:p>
          </p:txBody>
        </p:sp>
      </p:grpSp>
      <p:sp>
        <p:nvSpPr>
          <p:cNvPr id="16" name="Rectángulo 15"/>
          <p:cNvSpPr/>
          <p:nvPr/>
        </p:nvSpPr>
        <p:spPr>
          <a:xfrm>
            <a:off x="6393685" y="1280550"/>
            <a:ext cx="4960115" cy="4524315"/>
          </a:xfrm>
          <a:prstGeom prst="rect">
            <a:avLst/>
          </a:prstGeom>
        </p:spPr>
        <p:txBody>
          <a:bodyPr wrap="square">
            <a:spAutoFit/>
          </a:bodyPr>
          <a:lstStyle/>
          <a:p>
            <a:pPr marL="285750" indent="-285750" algn="just">
              <a:buFont typeface="Arial" panose="020B0604020202020204" pitchFamily="34" charset="0"/>
              <a:buChar char="•"/>
            </a:pPr>
            <a:r>
              <a:rPr lang="es-CO" sz="1600" dirty="0">
                <a:solidFill>
                  <a:schemeClr val="tx2"/>
                </a:solidFill>
                <a:latin typeface="Verdana" panose="020B0604030504040204" pitchFamily="34" charset="0"/>
                <a:ea typeface="Verdana" panose="020B0604030504040204" pitchFamily="34" charset="0"/>
                <a:cs typeface="Verdana" panose="020B0604030504040204" pitchFamily="34" charset="0"/>
              </a:rPr>
              <a:t>&lt;!DOCTYPE HTML&gt;. La primera línea de un documento corresponde a la DTD (</a:t>
            </a:r>
            <a:r>
              <a:rPr lang="es-CO" sz="1600" dirty="0" err="1">
                <a:solidFill>
                  <a:schemeClr val="tx2"/>
                </a:solidFill>
                <a:latin typeface="Verdana" panose="020B0604030504040204" pitchFamily="34" charset="0"/>
                <a:ea typeface="Verdana" panose="020B0604030504040204" pitchFamily="34" charset="0"/>
                <a:cs typeface="Verdana" panose="020B0604030504040204" pitchFamily="34" charset="0"/>
              </a:rPr>
              <a:t>Document</a:t>
            </a:r>
            <a:r>
              <a:rPr lang="es-CO" sz="1600" dirty="0">
                <a:solidFill>
                  <a:schemeClr val="tx2"/>
                </a:solidFill>
                <a:latin typeface="Verdana" panose="020B0604030504040204" pitchFamily="34" charset="0"/>
                <a:ea typeface="Verdana" panose="020B0604030504040204" pitchFamily="34" charset="0"/>
                <a:cs typeface="Verdana" panose="020B0604030504040204" pitchFamily="34" charset="0"/>
              </a:rPr>
              <a:t> </a:t>
            </a:r>
            <a:r>
              <a:rPr lang="es-CO" sz="1600" dirty="0" err="1">
                <a:solidFill>
                  <a:schemeClr val="tx2"/>
                </a:solidFill>
                <a:latin typeface="Verdana" panose="020B0604030504040204" pitchFamily="34" charset="0"/>
                <a:ea typeface="Verdana" panose="020B0604030504040204" pitchFamily="34" charset="0"/>
                <a:cs typeface="Verdana" panose="020B0604030504040204" pitchFamily="34" charset="0"/>
              </a:rPr>
              <a:t>Type</a:t>
            </a:r>
            <a:r>
              <a:rPr lang="es-CO" sz="1600" dirty="0">
                <a:solidFill>
                  <a:schemeClr val="tx2"/>
                </a:solidFill>
                <a:latin typeface="Verdana" panose="020B0604030504040204" pitchFamily="34" charset="0"/>
                <a:ea typeface="Verdana" panose="020B0604030504040204" pitchFamily="34" charset="0"/>
                <a:cs typeface="Verdana" panose="020B0604030504040204" pitchFamily="34" charset="0"/>
              </a:rPr>
              <a:t> </a:t>
            </a:r>
            <a:r>
              <a:rPr lang="es-CO" sz="1600" dirty="0" err="1">
                <a:solidFill>
                  <a:schemeClr val="tx2"/>
                </a:solidFill>
                <a:latin typeface="Verdana" panose="020B0604030504040204" pitchFamily="34" charset="0"/>
                <a:ea typeface="Verdana" panose="020B0604030504040204" pitchFamily="34" charset="0"/>
                <a:cs typeface="Verdana" panose="020B0604030504040204" pitchFamily="34" charset="0"/>
              </a:rPr>
              <a:t>Declaration</a:t>
            </a:r>
            <a:r>
              <a:rPr lang="es-CO" sz="1600" dirty="0">
                <a:solidFill>
                  <a:schemeClr val="tx2"/>
                </a:solidFill>
                <a:latin typeface="Verdana" panose="020B0604030504040204" pitchFamily="34" charset="0"/>
                <a:ea typeface="Verdana" panose="020B0604030504040204" pitchFamily="34" charset="0"/>
                <a:cs typeface="Verdana" panose="020B0604030504040204" pitchFamily="34" charset="0"/>
              </a:rPr>
              <a:t>) o declaración de tipo de documento y sirve para indicar que versión de lenguaje HTML se ha usado al escribirlo</a:t>
            </a:r>
          </a:p>
          <a:p>
            <a:pPr marL="285750" indent="-285750" algn="just">
              <a:buFont typeface="Arial" panose="020B0604020202020204" pitchFamily="34" charset="0"/>
              <a:buChar char="•"/>
            </a:pPr>
            <a:r>
              <a:rPr lang="es-CO" sz="1600" dirty="0">
                <a:solidFill>
                  <a:schemeClr val="tx2"/>
                </a:solidFill>
                <a:latin typeface="Verdana" panose="020B0604030504040204" pitchFamily="34" charset="0"/>
                <a:ea typeface="Verdana" panose="020B0604030504040204" pitchFamily="34" charset="0"/>
                <a:cs typeface="Verdana" panose="020B0604030504040204" pitchFamily="34" charset="0"/>
              </a:rPr>
              <a:t>&lt;</a:t>
            </a:r>
            <a:r>
              <a:rPr lang="es-CO" sz="1600" dirty="0" err="1">
                <a:solidFill>
                  <a:schemeClr val="tx2"/>
                </a:solidFill>
                <a:latin typeface="Verdana" panose="020B0604030504040204" pitchFamily="34" charset="0"/>
                <a:ea typeface="Verdana" panose="020B0604030504040204" pitchFamily="34" charset="0"/>
                <a:cs typeface="Verdana" panose="020B0604030504040204" pitchFamily="34" charset="0"/>
              </a:rPr>
              <a:t>html</a:t>
            </a:r>
            <a:r>
              <a:rPr lang="es-CO" sz="1600" dirty="0">
                <a:solidFill>
                  <a:schemeClr val="tx2"/>
                </a:solidFill>
                <a:latin typeface="Verdana" panose="020B0604030504040204" pitchFamily="34" charset="0"/>
                <a:ea typeface="Verdana" panose="020B0604030504040204" pitchFamily="34" charset="0"/>
                <a:cs typeface="Verdana" panose="020B0604030504040204" pitchFamily="34" charset="0"/>
              </a:rPr>
              <a:t>&gt; -- inicio de un programa en </a:t>
            </a:r>
            <a:r>
              <a:rPr lang="es-CO" sz="1600" dirty="0" err="1">
                <a:solidFill>
                  <a:schemeClr val="tx2"/>
                </a:solidFill>
                <a:latin typeface="Verdana" panose="020B0604030504040204" pitchFamily="34" charset="0"/>
                <a:ea typeface="Verdana" panose="020B0604030504040204" pitchFamily="34" charset="0"/>
                <a:cs typeface="Verdana" panose="020B0604030504040204" pitchFamily="34" charset="0"/>
              </a:rPr>
              <a:t>html</a:t>
            </a:r>
            <a:endParaRPr lang="es-CO" sz="1600" dirty="0">
              <a:solidFill>
                <a:schemeClr val="tx2"/>
              </a:solidFill>
              <a:latin typeface="Verdana" panose="020B0604030504040204" pitchFamily="34" charset="0"/>
              <a:ea typeface="Verdana" panose="020B0604030504040204" pitchFamily="34" charset="0"/>
              <a:cs typeface="Verdana" panose="020B0604030504040204" pitchFamily="34" charset="0"/>
            </a:endParaRPr>
          </a:p>
          <a:p>
            <a:pPr marL="285750" indent="-285750" algn="just">
              <a:buFont typeface="Arial" panose="020B0604020202020204" pitchFamily="34" charset="0"/>
              <a:buChar char="•"/>
            </a:pPr>
            <a:r>
              <a:rPr lang="es-CO" sz="1600" dirty="0">
                <a:solidFill>
                  <a:schemeClr val="tx2"/>
                </a:solidFill>
                <a:latin typeface="Verdana" panose="020B0604030504040204" pitchFamily="34" charset="0"/>
                <a:ea typeface="Verdana" panose="020B0604030504040204" pitchFamily="34" charset="0"/>
                <a:cs typeface="Verdana" panose="020B0604030504040204" pitchFamily="34" charset="0"/>
              </a:rPr>
              <a:t>&lt;head&gt; cabecera del programa contiene las etiquetas correspondientes al inicio de la pagina – enlaces, hipervínculos, titulo de la pagina, </a:t>
            </a:r>
          </a:p>
          <a:p>
            <a:pPr marL="285750" indent="-285750" algn="just">
              <a:buFont typeface="Arial" panose="020B0604020202020204" pitchFamily="34" charset="0"/>
              <a:buChar char="•"/>
            </a:pPr>
            <a:r>
              <a:rPr lang="es-CO" sz="1600" dirty="0">
                <a:solidFill>
                  <a:schemeClr val="tx2"/>
                </a:solidFill>
                <a:latin typeface="Verdana" panose="020B0604030504040204" pitchFamily="34" charset="0"/>
                <a:ea typeface="Verdana" panose="020B0604030504040204" pitchFamily="34" charset="0"/>
                <a:cs typeface="Verdana" panose="020B0604030504040204" pitchFamily="34" charset="0"/>
              </a:rPr>
              <a:t>&lt;</a:t>
            </a:r>
            <a:r>
              <a:rPr lang="es-CO" sz="1600" dirty="0" err="1">
                <a:solidFill>
                  <a:schemeClr val="tx2"/>
                </a:solidFill>
                <a:latin typeface="Verdana" panose="020B0604030504040204" pitchFamily="34" charset="0"/>
                <a:ea typeface="Verdana" panose="020B0604030504040204" pitchFamily="34" charset="0"/>
                <a:cs typeface="Verdana" panose="020B0604030504040204" pitchFamily="34" charset="0"/>
              </a:rPr>
              <a:t>title</a:t>
            </a:r>
            <a:r>
              <a:rPr lang="es-CO" sz="1600" dirty="0">
                <a:solidFill>
                  <a:schemeClr val="tx2"/>
                </a:solidFill>
                <a:latin typeface="Verdana" panose="020B0604030504040204" pitchFamily="34" charset="0"/>
                <a:ea typeface="Verdana" panose="020B0604030504040204" pitchFamily="34" charset="0"/>
                <a:cs typeface="Verdana" panose="020B0604030504040204" pitchFamily="34" charset="0"/>
              </a:rPr>
              <a:t>&gt; corresponde al titulo que aparecerá en la barra de titulo del navegador</a:t>
            </a:r>
          </a:p>
          <a:p>
            <a:pPr marL="285750" indent="-285750" algn="just">
              <a:buFont typeface="Arial" panose="020B0604020202020204" pitchFamily="34" charset="0"/>
              <a:buChar char="•"/>
            </a:pPr>
            <a:r>
              <a:rPr lang="es-CO" sz="1600" dirty="0">
                <a:solidFill>
                  <a:schemeClr val="tx2"/>
                </a:solidFill>
                <a:latin typeface="Verdana" panose="020B0604030504040204" pitchFamily="34" charset="0"/>
                <a:ea typeface="Verdana" panose="020B0604030504040204" pitchFamily="34" charset="0"/>
                <a:cs typeface="Verdana" panose="020B0604030504040204" pitchFamily="34" charset="0"/>
              </a:rPr>
              <a:t>&lt;meta </a:t>
            </a:r>
            <a:r>
              <a:rPr lang="es-CO" sz="1600" dirty="0" err="1">
                <a:solidFill>
                  <a:schemeClr val="tx2"/>
                </a:solidFill>
                <a:latin typeface="Verdana" panose="020B0604030504040204" pitchFamily="34" charset="0"/>
                <a:ea typeface="Verdana" panose="020B0604030504040204" pitchFamily="34" charset="0"/>
                <a:cs typeface="Verdana" panose="020B0604030504040204" pitchFamily="34" charset="0"/>
              </a:rPr>
              <a:t>charset</a:t>
            </a:r>
            <a:r>
              <a:rPr lang="es-CO" sz="1600" dirty="0">
                <a:solidFill>
                  <a:schemeClr val="tx2"/>
                </a:solidFill>
                <a:latin typeface="Verdana" panose="020B0604030504040204" pitchFamily="34" charset="0"/>
                <a:ea typeface="Verdana" panose="020B0604030504040204" pitchFamily="34" charset="0"/>
                <a:cs typeface="Verdana" panose="020B0604030504040204" pitchFamily="34" charset="0"/>
              </a:rPr>
              <a:t>="UTF-8"&gt;. Codificación de caracteres usada en la pagina web</a:t>
            </a:r>
          </a:p>
          <a:p>
            <a:pPr marL="285750" indent="-285750" algn="just">
              <a:buFont typeface="Arial" panose="020B0604020202020204" pitchFamily="34" charset="0"/>
              <a:buChar char="•"/>
            </a:pPr>
            <a:r>
              <a:rPr lang="es-CO" sz="1600" dirty="0">
                <a:solidFill>
                  <a:schemeClr val="tx2"/>
                </a:solidFill>
                <a:latin typeface="Verdana" panose="020B0604030504040204" pitchFamily="34" charset="0"/>
                <a:ea typeface="Verdana" panose="020B0604030504040204" pitchFamily="34" charset="0"/>
                <a:cs typeface="Verdana" panose="020B0604030504040204" pitchFamily="34" charset="0"/>
              </a:rPr>
              <a:t>&lt;</a:t>
            </a:r>
            <a:r>
              <a:rPr lang="es-CO" sz="1600" dirty="0" err="1">
                <a:solidFill>
                  <a:schemeClr val="tx2"/>
                </a:solidFill>
                <a:latin typeface="Verdana" panose="020B0604030504040204" pitchFamily="34" charset="0"/>
                <a:ea typeface="Verdana" panose="020B0604030504040204" pitchFamily="34" charset="0"/>
                <a:cs typeface="Verdana" panose="020B0604030504040204" pitchFamily="34" charset="0"/>
              </a:rPr>
              <a:t>body</a:t>
            </a:r>
            <a:r>
              <a:rPr lang="es-CO" sz="1600" dirty="0">
                <a:solidFill>
                  <a:schemeClr val="tx2"/>
                </a:solidFill>
                <a:latin typeface="Verdana" panose="020B0604030504040204" pitchFamily="34" charset="0"/>
                <a:ea typeface="Verdana" panose="020B0604030504040204" pitchFamily="34" charset="0"/>
                <a:cs typeface="Verdana" panose="020B0604030504040204" pitchFamily="34" charset="0"/>
              </a:rPr>
              <a:t>&gt; corresponde al cuerpo del programa es lo que se visualizara  en el navegador del programa</a:t>
            </a:r>
          </a:p>
        </p:txBody>
      </p:sp>
    </p:spTree>
    <p:extLst>
      <p:ext uri="{BB962C8B-B14F-4D97-AF65-F5344CB8AC3E}">
        <p14:creationId xmlns:p14="http://schemas.microsoft.com/office/powerpoint/2010/main" val="2556128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58140" y="1163042"/>
            <a:ext cx="4998720" cy="4932957"/>
            <a:chOff x="2147316" y="1219200"/>
            <a:chExt cx="8084820" cy="4535170"/>
          </a:xfrm>
        </p:grpSpPr>
        <p:sp>
          <p:nvSpPr>
            <p:cNvPr id="3" name="object 3"/>
            <p:cNvSpPr/>
            <p:nvPr/>
          </p:nvSpPr>
          <p:spPr>
            <a:xfrm>
              <a:off x="2153412" y="1225295"/>
              <a:ext cx="8072755" cy="4523105"/>
            </a:xfrm>
            <a:custGeom>
              <a:avLst/>
              <a:gdLst/>
              <a:ahLst/>
              <a:cxnLst/>
              <a:rect l="l" t="t" r="r" b="b"/>
              <a:pathLst>
                <a:path w="8072755" h="4523105">
                  <a:moveTo>
                    <a:pt x="8072247" y="0"/>
                  </a:moveTo>
                  <a:lnTo>
                    <a:pt x="0" y="0"/>
                  </a:lnTo>
                  <a:lnTo>
                    <a:pt x="0" y="4522724"/>
                  </a:lnTo>
                  <a:lnTo>
                    <a:pt x="8072247" y="4522724"/>
                  </a:lnTo>
                  <a:lnTo>
                    <a:pt x="8072247" y="0"/>
                  </a:lnTo>
                  <a:close/>
                </a:path>
              </a:pathLst>
            </a:custGeom>
            <a:solidFill>
              <a:srgbClr val="FFFFFF"/>
            </a:solidFill>
          </p:spPr>
          <p:txBody>
            <a:bodyPr wrap="square" lIns="0" tIns="0" rIns="0" bIns="0" rtlCol="0"/>
            <a:lstStyle/>
            <a:p>
              <a:endParaRPr/>
            </a:p>
          </p:txBody>
        </p:sp>
        <p:sp>
          <p:nvSpPr>
            <p:cNvPr id="4" name="object 4"/>
            <p:cNvSpPr/>
            <p:nvPr/>
          </p:nvSpPr>
          <p:spPr>
            <a:xfrm>
              <a:off x="2153412" y="1225295"/>
              <a:ext cx="8072755" cy="4523105"/>
            </a:xfrm>
            <a:custGeom>
              <a:avLst/>
              <a:gdLst/>
              <a:ahLst/>
              <a:cxnLst/>
              <a:rect l="l" t="t" r="r" b="b"/>
              <a:pathLst>
                <a:path w="8072755" h="4523105">
                  <a:moveTo>
                    <a:pt x="0" y="4522724"/>
                  </a:moveTo>
                  <a:lnTo>
                    <a:pt x="8072247" y="4522724"/>
                  </a:lnTo>
                  <a:lnTo>
                    <a:pt x="8072247" y="0"/>
                  </a:lnTo>
                  <a:lnTo>
                    <a:pt x="0" y="0"/>
                  </a:lnTo>
                  <a:lnTo>
                    <a:pt x="0" y="4522724"/>
                  </a:lnTo>
                  <a:close/>
                </a:path>
              </a:pathLst>
            </a:custGeom>
            <a:ln w="12192">
              <a:solidFill>
                <a:srgbClr val="4470C4"/>
              </a:solidFill>
            </a:ln>
          </p:spPr>
          <p:txBody>
            <a:bodyPr wrap="square" lIns="0" tIns="0" rIns="0" bIns="0" rtlCol="0"/>
            <a:lstStyle/>
            <a:p>
              <a:endParaRPr/>
            </a:p>
          </p:txBody>
        </p:sp>
      </p:grpSp>
      <p:sp>
        <p:nvSpPr>
          <p:cNvPr id="8" name="Rectángulo: esquinas redondeadas 7">
            <a:extLst>
              <a:ext uri="{FF2B5EF4-FFF2-40B4-BE49-F238E27FC236}">
                <a16:creationId xmlns:a16="http://schemas.microsoft.com/office/drawing/2014/main" id="{549A2A24-637A-4AFB-B33C-BD0D36C1BF0A}"/>
              </a:ext>
            </a:extLst>
          </p:cNvPr>
          <p:cNvSpPr/>
          <p:nvPr/>
        </p:nvSpPr>
        <p:spPr>
          <a:xfrm>
            <a:off x="3810000" y="152401"/>
            <a:ext cx="4724400" cy="838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spc="-65" dirty="0">
                <a:solidFill>
                  <a:schemeClr val="tx2">
                    <a:lumMod val="75000"/>
                  </a:schemeClr>
                </a:solidFill>
                <a:latin typeface="Verdana"/>
              </a:rPr>
              <a:t>ELEMENTOS SEMÁNTICOS</a:t>
            </a:r>
            <a:endParaRPr lang="es-ES" dirty="0"/>
          </a:p>
        </p:txBody>
      </p:sp>
      <p:grpSp>
        <p:nvGrpSpPr>
          <p:cNvPr id="12" name="object 2"/>
          <p:cNvGrpSpPr/>
          <p:nvPr/>
        </p:nvGrpSpPr>
        <p:grpSpPr>
          <a:xfrm>
            <a:off x="5867401" y="1156362"/>
            <a:ext cx="5853119" cy="4971199"/>
            <a:chOff x="2147316" y="1219200"/>
            <a:chExt cx="8084820" cy="4535170"/>
          </a:xfrm>
        </p:grpSpPr>
        <p:sp>
          <p:nvSpPr>
            <p:cNvPr id="13" name="object 3"/>
            <p:cNvSpPr/>
            <p:nvPr/>
          </p:nvSpPr>
          <p:spPr>
            <a:xfrm>
              <a:off x="2153412" y="1225295"/>
              <a:ext cx="8072755" cy="4523105"/>
            </a:xfrm>
            <a:custGeom>
              <a:avLst/>
              <a:gdLst/>
              <a:ahLst/>
              <a:cxnLst/>
              <a:rect l="l" t="t" r="r" b="b"/>
              <a:pathLst>
                <a:path w="8072755" h="4523105">
                  <a:moveTo>
                    <a:pt x="8072247" y="0"/>
                  </a:moveTo>
                  <a:lnTo>
                    <a:pt x="0" y="0"/>
                  </a:lnTo>
                  <a:lnTo>
                    <a:pt x="0" y="4522724"/>
                  </a:lnTo>
                  <a:lnTo>
                    <a:pt x="8072247" y="4522724"/>
                  </a:lnTo>
                  <a:lnTo>
                    <a:pt x="8072247" y="0"/>
                  </a:lnTo>
                  <a:close/>
                </a:path>
              </a:pathLst>
            </a:custGeom>
            <a:solidFill>
              <a:srgbClr val="FFFFFF"/>
            </a:solidFill>
          </p:spPr>
          <p:txBody>
            <a:bodyPr wrap="square" lIns="0" tIns="0" rIns="0" bIns="0" rtlCol="0"/>
            <a:lstStyle/>
            <a:p>
              <a:endParaRPr/>
            </a:p>
          </p:txBody>
        </p:sp>
        <p:sp>
          <p:nvSpPr>
            <p:cNvPr id="14" name="object 4"/>
            <p:cNvSpPr/>
            <p:nvPr/>
          </p:nvSpPr>
          <p:spPr>
            <a:xfrm>
              <a:off x="2153412" y="1225295"/>
              <a:ext cx="8072755" cy="4523105"/>
            </a:xfrm>
            <a:custGeom>
              <a:avLst/>
              <a:gdLst/>
              <a:ahLst/>
              <a:cxnLst/>
              <a:rect l="l" t="t" r="r" b="b"/>
              <a:pathLst>
                <a:path w="8072755" h="4523105">
                  <a:moveTo>
                    <a:pt x="0" y="4522724"/>
                  </a:moveTo>
                  <a:lnTo>
                    <a:pt x="8072247" y="4522724"/>
                  </a:lnTo>
                  <a:lnTo>
                    <a:pt x="8072247" y="0"/>
                  </a:lnTo>
                  <a:lnTo>
                    <a:pt x="0" y="0"/>
                  </a:lnTo>
                  <a:lnTo>
                    <a:pt x="0" y="4522724"/>
                  </a:lnTo>
                  <a:close/>
                </a:path>
              </a:pathLst>
            </a:custGeom>
            <a:ln w="12192">
              <a:solidFill>
                <a:srgbClr val="4470C4"/>
              </a:solidFill>
            </a:ln>
          </p:spPr>
          <p:txBody>
            <a:bodyPr wrap="square" lIns="0" tIns="0" rIns="0" bIns="0" rtlCol="0"/>
            <a:lstStyle/>
            <a:p>
              <a:endParaRPr/>
            </a:p>
          </p:txBody>
        </p:sp>
      </p:grpSp>
      <p:pic>
        <p:nvPicPr>
          <p:cNvPr id="6" name="Imagen 5"/>
          <p:cNvPicPr>
            <a:picLocks noChangeAspect="1"/>
          </p:cNvPicPr>
          <p:nvPr/>
        </p:nvPicPr>
        <p:blipFill rotWithShape="1">
          <a:blip r:embed="rId2"/>
          <a:srcRect l="20132" t="18749" r="36530" b="16667"/>
          <a:stretch/>
        </p:blipFill>
        <p:spPr>
          <a:xfrm>
            <a:off x="5888053" y="1295400"/>
            <a:ext cx="5638801" cy="4598672"/>
          </a:xfrm>
          <a:prstGeom prst="rect">
            <a:avLst/>
          </a:prstGeom>
        </p:spPr>
      </p:pic>
      <p:sp>
        <p:nvSpPr>
          <p:cNvPr id="11" name="Rectángulo 10"/>
          <p:cNvSpPr/>
          <p:nvPr/>
        </p:nvSpPr>
        <p:spPr>
          <a:xfrm>
            <a:off x="495339" y="1280550"/>
            <a:ext cx="4724400" cy="3785652"/>
          </a:xfrm>
          <a:prstGeom prst="rect">
            <a:avLst/>
          </a:prstGeom>
        </p:spPr>
        <p:txBody>
          <a:bodyPr wrap="square">
            <a:spAutoFit/>
          </a:bodyPr>
          <a:lstStyle/>
          <a:p>
            <a:pPr marL="285750" indent="-285750" algn="just">
              <a:buFont typeface="Arial" panose="020B0604020202020204" pitchFamily="34" charset="0"/>
              <a:buChar char="•"/>
            </a:pPr>
            <a:r>
              <a:rPr lang="es-CO" sz="1500" b="1" dirty="0">
                <a:solidFill>
                  <a:schemeClr val="tx2"/>
                </a:solidFill>
                <a:latin typeface="Verdana" panose="020B0604030504040204" pitchFamily="34" charset="0"/>
                <a:ea typeface="Verdana" panose="020B0604030504040204" pitchFamily="34" charset="0"/>
                <a:cs typeface="Verdana" panose="020B0604030504040204" pitchFamily="34" charset="0"/>
              </a:rPr>
              <a:t>header</a:t>
            </a:r>
            <a:r>
              <a:rPr lang="es-CO" sz="1500" dirty="0">
                <a:solidFill>
                  <a:schemeClr val="tx2"/>
                </a:solidFill>
                <a:latin typeface="Verdana" panose="020B0604030504040204" pitchFamily="34" charset="0"/>
                <a:ea typeface="Verdana" panose="020B0604030504040204" pitchFamily="34" charset="0"/>
                <a:cs typeface="Verdana" panose="020B0604030504040204" pitchFamily="34" charset="0"/>
              </a:rPr>
              <a:t>: El elemento header se utiliza para indicar un encabezado principal. Un encabezado  puede contener un logo de la empresa o imagen, una titulo o nombre de la empresa u objeto de la página.</a:t>
            </a:r>
          </a:p>
          <a:p>
            <a:pPr algn="just"/>
            <a:r>
              <a:rPr lang="es-CO" sz="1500" dirty="0">
                <a:solidFill>
                  <a:schemeClr val="tx2"/>
                </a:solidFill>
                <a:latin typeface="Verdana" panose="020B0604030504040204" pitchFamily="34" charset="0"/>
                <a:ea typeface="Verdana" panose="020B0604030504040204" pitchFamily="34" charset="0"/>
                <a:cs typeface="Verdana" panose="020B0604030504040204" pitchFamily="34" charset="0"/>
              </a:rPr>
              <a:t>    Una pagina web por lo general contiene un          solo encabezado principal</a:t>
            </a:r>
          </a:p>
          <a:p>
            <a:pPr algn="just"/>
            <a:endParaRPr lang="es-CO" sz="1500" dirty="0">
              <a:solidFill>
                <a:schemeClr val="tx2"/>
              </a:solidFill>
              <a:latin typeface="Verdana" panose="020B0604030504040204" pitchFamily="34" charset="0"/>
              <a:ea typeface="Verdana" panose="020B0604030504040204" pitchFamily="34" charset="0"/>
              <a:cs typeface="Verdana" panose="020B0604030504040204" pitchFamily="34" charset="0"/>
            </a:endParaRPr>
          </a:p>
          <a:p>
            <a:pPr marL="285750" indent="-285750" algn="just">
              <a:buFont typeface="Arial" panose="020B0604020202020204" pitchFamily="34" charset="0"/>
              <a:buChar char="•"/>
            </a:pPr>
            <a:r>
              <a:rPr lang="es-CO" sz="1500" b="1" dirty="0">
                <a:solidFill>
                  <a:schemeClr val="tx2"/>
                </a:solidFill>
                <a:latin typeface="Verdana" panose="020B0604030504040204" pitchFamily="34" charset="0"/>
                <a:ea typeface="Verdana" panose="020B0604030504040204" pitchFamily="34" charset="0"/>
                <a:cs typeface="Verdana" panose="020B0604030504040204" pitchFamily="34" charset="0"/>
              </a:rPr>
              <a:t>nav</a:t>
            </a:r>
            <a:r>
              <a:rPr lang="es-CO" sz="1500" dirty="0">
                <a:solidFill>
                  <a:schemeClr val="tx2"/>
                </a:solidFill>
                <a:latin typeface="Verdana" panose="020B0604030504040204" pitchFamily="34" charset="0"/>
                <a:ea typeface="Verdana" panose="020B0604030504040204" pitchFamily="34" charset="0"/>
                <a:cs typeface="Verdana" panose="020B0604030504040204" pitchFamily="34" charset="0"/>
              </a:rPr>
              <a:t>: El elemento nav se utiliza para indicar la barra de navegación principal de la pagina web. Una barra de navegación contiene los nombres de los menús disponibles para poder ver la información contenida en un  pagina web.</a:t>
            </a:r>
          </a:p>
          <a:p>
            <a:pPr marL="285750" indent="-285750" algn="just">
              <a:buFont typeface="Arial" panose="020B0604020202020204" pitchFamily="34" charset="0"/>
              <a:buChar char="•"/>
            </a:pPr>
            <a:r>
              <a:rPr lang="es-CO" sz="1500" dirty="0">
                <a:solidFill>
                  <a:schemeClr val="tx2"/>
                </a:solidFill>
                <a:latin typeface="Verdana" panose="020B0604030504040204" pitchFamily="34" charset="0"/>
                <a:ea typeface="Verdana" panose="020B0604030504040204" pitchFamily="34" charset="0"/>
                <a:cs typeface="Verdana" panose="020B0604030504040204" pitchFamily="34" charset="0"/>
              </a:rPr>
              <a:t>Una pagina web por lo general contiene una barra de navegación.</a:t>
            </a:r>
          </a:p>
        </p:txBody>
      </p:sp>
    </p:spTree>
    <p:extLst>
      <p:ext uri="{BB962C8B-B14F-4D97-AF65-F5344CB8AC3E}">
        <p14:creationId xmlns:p14="http://schemas.microsoft.com/office/powerpoint/2010/main" val="3894657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58140" y="1163042"/>
            <a:ext cx="4998720" cy="5195821"/>
            <a:chOff x="2147316" y="1219200"/>
            <a:chExt cx="8084820" cy="4535170"/>
          </a:xfrm>
        </p:grpSpPr>
        <p:sp>
          <p:nvSpPr>
            <p:cNvPr id="3" name="object 3"/>
            <p:cNvSpPr/>
            <p:nvPr/>
          </p:nvSpPr>
          <p:spPr>
            <a:xfrm>
              <a:off x="2153412" y="1225295"/>
              <a:ext cx="8072755" cy="4523105"/>
            </a:xfrm>
            <a:custGeom>
              <a:avLst/>
              <a:gdLst/>
              <a:ahLst/>
              <a:cxnLst/>
              <a:rect l="l" t="t" r="r" b="b"/>
              <a:pathLst>
                <a:path w="8072755" h="4523105">
                  <a:moveTo>
                    <a:pt x="8072247" y="0"/>
                  </a:moveTo>
                  <a:lnTo>
                    <a:pt x="0" y="0"/>
                  </a:lnTo>
                  <a:lnTo>
                    <a:pt x="0" y="4522724"/>
                  </a:lnTo>
                  <a:lnTo>
                    <a:pt x="8072247" y="4522724"/>
                  </a:lnTo>
                  <a:lnTo>
                    <a:pt x="8072247" y="0"/>
                  </a:lnTo>
                  <a:close/>
                </a:path>
              </a:pathLst>
            </a:custGeom>
            <a:solidFill>
              <a:srgbClr val="FFFFFF"/>
            </a:solidFill>
          </p:spPr>
          <p:txBody>
            <a:bodyPr wrap="square" lIns="0" tIns="0" rIns="0" bIns="0" rtlCol="0"/>
            <a:lstStyle/>
            <a:p>
              <a:endParaRPr/>
            </a:p>
          </p:txBody>
        </p:sp>
        <p:sp>
          <p:nvSpPr>
            <p:cNvPr id="4" name="object 4"/>
            <p:cNvSpPr/>
            <p:nvPr/>
          </p:nvSpPr>
          <p:spPr>
            <a:xfrm>
              <a:off x="2153412" y="1225295"/>
              <a:ext cx="8072755" cy="4523105"/>
            </a:xfrm>
            <a:custGeom>
              <a:avLst/>
              <a:gdLst/>
              <a:ahLst/>
              <a:cxnLst/>
              <a:rect l="l" t="t" r="r" b="b"/>
              <a:pathLst>
                <a:path w="8072755" h="4523105">
                  <a:moveTo>
                    <a:pt x="0" y="4522724"/>
                  </a:moveTo>
                  <a:lnTo>
                    <a:pt x="8072247" y="4522724"/>
                  </a:lnTo>
                  <a:lnTo>
                    <a:pt x="8072247" y="0"/>
                  </a:lnTo>
                  <a:lnTo>
                    <a:pt x="0" y="0"/>
                  </a:lnTo>
                  <a:lnTo>
                    <a:pt x="0" y="4522724"/>
                  </a:lnTo>
                  <a:close/>
                </a:path>
              </a:pathLst>
            </a:custGeom>
            <a:ln w="12192">
              <a:solidFill>
                <a:srgbClr val="4470C4"/>
              </a:solidFill>
            </a:ln>
          </p:spPr>
          <p:txBody>
            <a:bodyPr wrap="square" lIns="0" tIns="0" rIns="0" bIns="0" rtlCol="0"/>
            <a:lstStyle/>
            <a:p>
              <a:endParaRPr/>
            </a:p>
          </p:txBody>
        </p:sp>
      </p:grpSp>
      <p:sp>
        <p:nvSpPr>
          <p:cNvPr id="8" name="Rectángulo: esquinas redondeadas 7">
            <a:extLst>
              <a:ext uri="{FF2B5EF4-FFF2-40B4-BE49-F238E27FC236}">
                <a16:creationId xmlns:a16="http://schemas.microsoft.com/office/drawing/2014/main" id="{549A2A24-637A-4AFB-B33C-BD0D36C1BF0A}"/>
              </a:ext>
            </a:extLst>
          </p:cNvPr>
          <p:cNvSpPr/>
          <p:nvPr/>
        </p:nvSpPr>
        <p:spPr>
          <a:xfrm>
            <a:off x="3810000" y="152401"/>
            <a:ext cx="4724400" cy="838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spc="-65" dirty="0">
                <a:solidFill>
                  <a:schemeClr val="tx2">
                    <a:lumMod val="75000"/>
                  </a:schemeClr>
                </a:solidFill>
                <a:latin typeface="Verdana"/>
              </a:rPr>
              <a:t>ELEMENTOS SEMÁNTICOS</a:t>
            </a:r>
            <a:endParaRPr lang="es-ES" dirty="0"/>
          </a:p>
        </p:txBody>
      </p:sp>
      <p:grpSp>
        <p:nvGrpSpPr>
          <p:cNvPr id="12" name="object 2"/>
          <p:cNvGrpSpPr/>
          <p:nvPr/>
        </p:nvGrpSpPr>
        <p:grpSpPr>
          <a:xfrm>
            <a:off x="5791202" y="1169672"/>
            <a:ext cx="5853119" cy="4971199"/>
            <a:chOff x="2147316" y="1219200"/>
            <a:chExt cx="8084820" cy="4535170"/>
          </a:xfrm>
        </p:grpSpPr>
        <p:sp>
          <p:nvSpPr>
            <p:cNvPr id="13" name="object 3"/>
            <p:cNvSpPr/>
            <p:nvPr/>
          </p:nvSpPr>
          <p:spPr>
            <a:xfrm>
              <a:off x="2153412" y="1225295"/>
              <a:ext cx="8072755" cy="4523105"/>
            </a:xfrm>
            <a:custGeom>
              <a:avLst/>
              <a:gdLst/>
              <a:ahLst/>
              <a:cxnLst/>
              <a:rect l="l" t="t" r="r" b="b"/>
              <a:pathLst>
                <a:path w="8072755" h="4523105">
                  <a:moveTo>
                    <a:pt x="8072247" y="0"/>
                  </a:moveTo>
                  <a:lnTo>
                    <a:pt x="0" y="0"/>
                  </a:lnTo>
                  <a:lnTo>
                    <a:pt x="0" y="4522724"/>
                  </a:lnTo>
                  <a:lnTo>
                    <a:pt x="8072247" y="4522724"/>
                  </a:lnTo>
                  <a:lnTo>
                    <a:pt x="8072247" y="0"/>
                  </a:lnTo>
                  <a:close/>
                </a:path>
              </a:pathLst>
            </a:custGeom>
            <a:solidFill>
              <a:srgbClr val="FFFFFF"/>
            </a:solidFill>
          </p:spPr>
          <p:txBody>
            <a:bodyPr wrap="square" lIns="0" tIns="0" rIns="0" bIns="0" rtlCol="0"/>
            <a:lstStyle/>
            <a:p>
              <a:endParaRPr/>
            </a:p>
          </p:txBody>
        </p:sp>
        <p:sp>
          <p:nvSpPr>
            <p:cNvPr id="14" name="object 4"/>
            <p:cNvSpPr/>
            <p:nvPr/>
          </p:nvSpPr>
          <p:spPr>
            <a:xfrm>
              <a:off x="2153412" y="1225295"/>
              <a:ext cx="8072755" cy="4523105"/>
            </a:xfrm>
            <a:custGeom>
              <a:avLst/>
              <a:gdLst/>
              <a:ahLst/>
              <a:cxnLst/>
              <a:rect l="l" t="t" r="r" b="b"/>
              <a:pathLst>
                <a:path w="8072755" h="4523105">
                  <a:moveTo>
                    <a:pt x="0" y="4522724"/>
                  </a:moveTo>
                  <a:lnTo>
                    <a:pt x="8072247" y="4522724"/>
                  </a:lnTo>
                  <a:lnTo>
                    <a:pt x="8072247" y="0"/>
                  </a:lnTo>
                  <a:lnTo>
                    <a:pt x="0" y="0"/>
                  </a:lnTo>
                  <a:lnTo>
                    <a:pt x="0" y="4522724"/>
                  </a:lnTo>
                  <a:close/>
                </a:path>
              </a:pathLst>
            </a:custGeom>
            <a:ln w="12192">
              <a:solidFill>
                <a:srgbClr val="4470C4"/>
              </a:solidFill>
            </a:ln>
          </p:spPr>
          <p:txBody>
            <a:bodyPr wrap="square" lIns="0" tIns="0" rIns="0" bIns="0" rtlCol="0"/>
            <a:lstStyle/>
            <a:p>
              <a:endParaRPr/>
            </a:p>
          </p:txBody>
        </p:sp>
      </p:grpSp>
      <p:sp>
        <p:nvSpPr>
          <p:cNvPr id="16" name="Rectángulo 15"/>
          <p:cNvSpPr/>
          <p:nvPr/>
        </p:nvSpPr>
        <p:spPr>
          <a:xfrm>
            <a:off x="5867401" y="1280550"/>
            <a:ext cx="5486400" cy="4985980"/>
          </a:xfrm>
          <a:prstGeom prst="rect">
            <a:avLst/>
          </a:prstGeom>
        </p:spPr>
        <p:txBody>
          <a:bodyPr wrap="square">
            <a:spAutoFit/>
          </a:bodyPr>
          <a:lstStyle/>
          <a:p>
            <a:pPr marL="285750" indent="-285750" algn="just">
              <a:buFont typeface="Arial" panose="020B0604020202020204" pitchFamily="34" charset="0"/>
              <a:buChar char="•"/>
            </a:pPr>
            <a:r>
              <a:rPr lang="es-CO" sz="1500" b="1" dirty="0" err="1">
                <a:solidFill>
                  <a:schemeClr val="tx2"/>
                </a:solidFill>
                <a:latin typeface="Verdana" panose="020B0604030504040204" pitchFamily="34" charset="0"/>
                <a:ea typeface="Verdana" panose="020B0604030504040204" pitchFamily="34" charset="0"/>
                <a:cs typeface="Verdana" panose="020B0604030504040204" pitchFamily="34" charset="0"/>
              </a:rPr>
              <a:t>aside</a:t>
            </a:r>
            <a:r>
              <a:rPr lang="es-CO" sz="1500" dirty="0">
                <a:solidFill>
                  <a:schemeClr val="tx2"/>
                </a:solidFill>
                <a:latin typeface="Verdana" panose="020B0604030504040204" pitchFamily="34" charset="0"/>
                <a:ea typeface="Verdana" panose="020B0604030504040204" pitchFamily="34" charset="0"/>
                <a:cs typeface="Verdana" panose="020B0604030504040204" pitchFamily="34" charset="0"/>
              </a:rPr>
              <a:t>: El elemento </a:t>
            </a:r>
            <a:r>
              <a:rPr lang="es-CO" sz="1500" dirty="0" err="1">
                <a:solidFill>
                  <a:schemeClr val="tx2"/>
                </a:solidFill>
                <a:latin typeface="Verdana" panose="020B0604030504040204" pitchFamily="34" charset="0"/>
                <a:ea typeface="Verdana" panose="020B0604030504040204" pitchFamily="34" charset="0"/>
                <a:cs typeface="Verdana" panose="020B0604030504040204" pitchFamily="34" charset="0"/>
              </a:rPr>
              <a:t>aside</a:t>
            </a:r>
            <a:r>
              <a:rPr lang="es-CO" sz="1500" dirty="0">
                <a:solidFill>
                  <a:schemeClr val="tx2"/>
                </a:solidFill>
                <a:latin typeface="Verdana" panose="020B0604030504040204" pitchFamily="34" charset="0"/>
                <a:ea typeface="Verdana" panose="020B0604030504040204" pitchFamily="34" charset="0"/>
                <a:cs typeface="Verdana" panose="020B0604030504040204" pitchFamily="34" charset="0"/>
              </a:rPr>
              <a:t> representa una nota, un consejo, una explicación. Esta área son representados a menudo como barras laterales en la revistas impresa.</a:t>
            </a:r>
            <a:br>
              <a:rPr lang="es-CO" sz="1500" dirty="0">
                <a:solidFill>
                  <a:schemeClr val="tx2"/>
                </a:solidFill>
                <a:latin typeface="Verdana" panose="020B0604030504040204" pitchFamily="34" charset="0"/>
                <a:ea typeface="Verdana" panose="020B0604030504040204" pitchFamily="34" charset="0"/>
                <a:cs typeface="Verdana" panose="020B0604030504040204" pitchFamily="34" charset="0"/>
              </a:rPr>
            </a:br>
            <a:r>
              <a:rPr lang="es-CO" sz="1500" dirty="0">
                <a:solidFill>
                  <a:schemeClr val="tx2"/>
                </a:solidFill>
                <a:latin typeface="Verdana" panose="020B0604030504040204" pitchFamily="34" charset="0"/>
                <a:ea typeface="Verdana" panose="020B0604030504040204" pitchFamily="34" charset="0"/>
                <a:cs typeface="Verdana" panose="020B0604030504040204" pitchFamily="34" charset="0"/>
              </a:rPr>
              <a:t>El elemento puede ser utilizado para efectos de atracción, como las comillas tipográficas o barras laterales, para la publicidad, por grupos de elementos de navegación, y por otro contenido que se considera por separado del contenido principal de la página.</a:t>
            </a:r>
          </a:p>
          <a:p>
            <a:pPr algn="just"/>
            <a:endParaRPr lang="es-CO" sz="1500" dirty="0">
              <a:solidFill>
                <a:schemeClr val="tx2"/>
              </a:solidFill>
              <a:latin typeface="Verdana" panose="020B0604030504040204" pitchFamily="34" charset="0"/>
              <a:ea typeface="Verdana" panose="020B0604030504040204" pitchFamily="34" charset="0"/>
              <a:cs typeface="Verdana" panose="020B0604030504040204" pitchFamily="34" charset="0"/>
            </a:endParaRPr>
          </a:p>
          <a:p>
            <a:pPr marL="285750" indent="-285750" algn="just">
              <a:buFont typeface="Arial" panose="020B0604020202020204" pitchFamily="34" charset="0"/>
              <a:buChar char="•"/>
            </a:pPr>
            <a:r>
              <a:rPr lang="es-CO" sz="1500" b="1" dirty="0" err="1">
                <a:solidFill>
                  <a:schemeClr val="tx2"/>
                </a:solidFill>
                <a:latin typeface="Verdana" panose="020B0604030504040204" pitchFamily="34" charset="0"/>
                <a:ea typeface="Verdana" panose="020B0604030504040204" pitchFamily="34" charset="0"/>
                <a:cs typeface="Verdana" panose="020B0604030504040204" pitchFamily="34" charset="0"/>
              </a:rPr>
              <a:t>article</a:t>
            </a:r>
            <a:r>
              <a:rPr lang="es-CO" sz="1500" b="1" dirty="0">
                <a:solidFill>
                  <a:schemeClr val="tx2"/>
                </a:solidFill>
                <a:latin typeface="Verdana" panose="020B0604030504040204" pitchFamily="34" charset="0"/>
                <a:ea typeface="Verdana" panose="020B0604030504040204" pitchFamily="34" charset="0"/>
                <a:cs typeface="Verdana" panose="020B0604030504040204" pitchFamily="34" charset="0"/>
              </a:rPr>
              <a:t>:</a:t>
            </a:r>
            <a:r>
              <a:rPr lang="es-CO" sz="1500" dirty="0">
                <a:solidFill>
                  <a:schemeClr val="tx2"/>
                </a:solidFill>
                <a:latin typeface="Verdana" panose="020B0604030504040204" pitchFamily="34" charset="0"/>
                <a:ea typeface="Verdana" panose="020B0604030504040204" pitchFamily="34" charset="0"/>
                <a:cs typeface="Verdana" panose="020B0604030504040204" pitchFamily="34" charset="0"/>
              </a:rPr>
              <a:t> El elemento </a:t>
            </a:r>
            <a:r>
              <a:rPr lang="es-CO" sz="1500" dirty="0" err="1">
                <a:solidFill>
                  <a:schemeClr val="tx2"/>
                </a:solidFill>
                <a:latin typeface="Verdana" panose="020B0604030504040204" pitchFamily="34" charset="0"/>
                <a:ea typeface="Verdana" panose="020B0604030504040204" pitchFamily="34" charset="0"/>
                <a:cs typeface="Verdana" panose="020B0604030504040204" pitchFamily="34" charset="0"/>
              </a:rPr>
              <a:t>article</a:t>
            </a:r>
            <a:r>
              <a:rPr lang="es-CO" sz="1500" dirty="0">
                <a:solidFill>
                  <a:schemeClr val="tx2"/>
                </a:solidFill>
                <a:latin typeface="Verdana" panose="020B0604030504040204" pitchFamily="34" charset="0"/>
                <a:ea typeface="Verdana" panose="020B0604030504040204" pitchFamily="34" charset="0"/>
                <a:cs typeface="Verdana" panose="020B0604030504040204" pitchFamily="34" charset="0"/>
              </a:rPr>
              <a:t> representa una entrada independiente en un blog, revista, periódico etc. Cuando se anidan los elementos </a:t>
            </a:r>
            <a:r>
              <a:rPr lang="es-CO" sz="1500" dirty="0" err="1">
                <a:solidFill>
                  <a:schemeClr val="tx2"/>
                </a:solidFill>
                <a:latin typeface="Verdana" panose="020B0604030504040204" pitchFamily="34" charset="0"/>
                <a:ea typeface="Verdana" panose="020B0604030504040204" pitchFamily="34" charset="0"/>
                <a:cs typeface="Verdana" panose="020B0604030504040204" pitchFamily="34" charset="0"/>
              </a:rPr>
              <a:t>article</a:t>
            </a:r>
            <a:r>
              <a:rPr lang="es-CO" sz="1500" dirty="0">
                <a:solidFill>
                  <a:schemeClr val="tx2"/>
                </a:solidFill>
                <a:latin typeface="Verdana" panose="020B0604030504040204" pitchFamily="34" charset="0"/>
                <a:ea typeface="Verdana" panose="020B0604030504040204" pitchFamily="34" charset="0"/>
                <a:cs typeface="Verdana" panose="020B0604030504040204" pitchFamily="34" charset="0"/>
              </a:rPr>
              <a:t>, los artículos internos están relacionados con el contenido del artículo exterior. Por ejemplo, una entrada de blog en un sitio que acepta comentarios, el elemento </a:t>
            </a:r>
            <a:r>
              <a:rPr lang="es-CO" sz="1500" dirty="0" err="1">
                <a:solidFill>
                  <a:schemeClr val="tx2"/>
                </a:solidFill>
                <a:latin typeface="Verdana" panose="020B0604030504040204" pitchFamily="34" charset="0"/>
                <a:ea typeface="Verdana" panose="020B0604030504040204" pitchFamily="34" charset="0"/>
                <a:cs typeface="Verdana" panose="020B0604030504040204" pitchFamily="34" charset="0"/>
              </a:rPr>
              <a:t>article</a:t>
            </a:r>
            <a:r>
              <a:rPr lang="es-CO" sz="1500" dirty="0">
                <a:solidFill>
                  <a:schemeClr val="tx2"/>
                </a:solidFill>
                <a:latin typeface="Verdana" panose="020B0604030504040204" pitchFamily="34" charset="0"/>
                <a:ea typeface="Verdana" panose="020B0604030504040204" pitchFamily="34" charset="0"/>
                <a:cs typeface="Verdana" panose="020B0604030504040204" pitchFamily="34" charset="0"/>
              </a:rPr>
              <a:t> principal agrupa el artículo propiamente dicho y otro bloque </a:t>
            </a:r>
            <a:r>
              <a:rPr lang="es-CO" sz="1500" dirty="0" err="1">
                <a:solidFill>
                  <a:schemeClr val="tx2"/>
                </a:solidFill>
                <a:latin typeface="Verdana" panose="020B0604030504040204" pitchFamily="34" charset="0"/>
                <a:ea typeface="Verdana" panose="020B0604030504040204" pitchFamily="34" charset="0"/>
                <a:cs typeface="Verdana" panose="020B0604030504040204" pitchFamily="34" charset="0"/>
              </a:rPr>
              <a:t>article</a:t>
            </a:r>
            <a:r>
              <a:rPr lang="es-CO" sz="1500" dirty="0">
                <a:solidFill>
                  <a:schemeClr val="tx2"/>
                </a:solidFill>
                <a:latin typeface="Verdana" panose="020B0604030504040204" pitchFamily="34" charset="0"/>
                <a:ea typeface="Verdana" panose="020B0604030504040204" pitchFamily="34" charset="0"/>
                <a:cs typeface="Verdana" panose="020B0604030504040204" pitchFamily="34" charset="0"/>
              </a:rPr>
              <a:t> anidado con los comentarios de los usuario.</a:t>
            </a:r>
          </a:p>
          <a:p>
            <a:pPr algn="just"/>
            <a:endParaRPr lang="es-CO" dirty="0">
              <a:solidFill>
                <a:schemeClr val="tx2"/>
              </a:solidFill>
              <a:latin typeface="Verdana" panose="020B0604030504040204" pitchFamily="34" charset="0"/>
              <a:ea typeface="Verdana" panose="020B0604030504040204" pitchFamily="34" charset="0"/>
              <a:cs typeface="Verdana" panose="020B0604030504040204" pitchFamily="34" charset="0"/>
            </a:endParaRPr>
          </a:p>
        </p:txBody>
      </p:sp>
      <p:sp>
        <p:nvSpPr>
          <p:cNvPr id="6" name="Rectángulo 5"/>
          <p:cNvSpPr/>
          <p:nvPr/>
        </p:nvSpPr>
        <p:spPr>
          <a:xfrm>
            <a:off x="495339" y="1280550"/>
            <a:ext cx="4724400" cy="4247317"/>
          </a:xfrm>
          <a:prstGeom prst="rect">
            <a:avLst/>
          </a:prstGeom>
        </p:spPr>
        <p:txBody>
          <a:bodyPr wrap="square">
            <a:spAutoFit/>
          </a:bodyPr>
          <a:lstStyle/>
          <a:p>
            <a:pPr marL="285750" indent="-285750" algn="just">
              <a:buFont typeface="Arial" panose="020B0604020202020204" pitchFamily="34" charset="0"/>
              <a:buChar char="•"/>
            </a:pPr>
            <a:r>
              <a:rPr lang="es-CO" sz="1500" b="1" dirty="0" err="1">
                <a:solidFill>
                  <a:schemeClr val="tx2"/>
                </a:solidFill>
                <a:latin typeface="Verdana" panose="020B0604030504040204" pitchFamily="34" charset="0"/>
                <a:ea typeface="Verdana" panose="020B0604030504040204" pitchFamily="34" charset="0"/>
                <a:cs typeface="Verdana" panose="020B0604030504040204" pitchFamily="34" charset="0"/>
              </a:rPr>
              <a:t>section</a:t>
            </a:r>
            <a:r>
              <a:rPr lang="es-CO" sz="1500" dirty="0">
                <a:solidFill>
                  <a:schemeClr val="tx2"/>
                </a:solidFill>
                <a:latin typeface="Verdana" panose="020B0604030504040204" pitchFamily="34" charset="0"/>
                <a:ea typeface="Verdana" panose="020B0604030504040204" pitchFamily="34" charset="0"/>
                <a:cs typeface="Verdana" panose="020B0604030504040204" pitchFamily="34" charset="0"/>
              </a:rPr>
              <a:t>: El elemento </a:t>
            </a:r>
            <a:r>
              <a:rPr lang="es-CO" sz="1500" dirty="0" err="1">
                <a:solidFill>
                  <a:schemeClr val="tx2"/>
                </a:solidFill>
                <a:latin typeface="Verdana" panose="020B0604030504040204" pitchFamily="34" charset="0"/>
                <a:ea typeface="Verdana" panose="020B0604030504040204" pitchFamily="34" charset="0"/>
                <a:cs typeface="Verdana" panose="020B0604030504040204" pitchFamily="34" charset="0"/>
              </a:rPr>
              <a:t>section</a:t>
            </a:r>
            <a:r>
              <a:rPr lang="es-CO" sz="1500" dirty="0">
                <a:solidFill>
                  <a:schemeClr val="tx2"/>
                </a:solidFill>
                <a:latin typeface="Verdana" panose="020B0604030504040204" pitchFamily="34" charset="0"/>
                <a:ea typeface="Verdana" panose="020B0604030504040204" pitchFamily="34" charset="0"/>
                <a:cs typeface="Verdana" panose="020B0604030504040204" pitchFamily="34" charset="0"/>
              </a:rPr>
              <a:t> representa un documento genérico o de la sección de aplicación. Una sección, en este contexto, es una agrupación temática de los contenidos. Puede ser un capítulo, una sección de un capítulo o básicamente cualquier cosa que incluya su propio encabezado.</a:t>
            </a:r>
          </a:p>
          <a:p>
            <a:pPr algn="just"/>
            <a:r>
              <a:rPr lang="es-CO" sz="1500" dirty="0">
                <a:solidFill>
                  <a:schemeClr val="tx2"/>
                </a:solidFill>
                <a:latin typeface="Verdana" panose="020B0604030504040204" pitchFamily="34" charset="0"/>
                <a:ea typeface="Verdana" panose="020B0604030504040204" pitchFamily="34" charset="0"/>
                <a:cs typeface="Verdana" panose="020B0604030504040204" pitchFamily="34" charset="0"/>
              </a:rPr>
              <a:t>Una página de inicio de un sitio Web puede ser dividida en secciones para una introducción, noticias, información de contacto etc.</a:t>
            </a:r>
          </a:p>
          <a:p>
            <a:pPr algn="just"/>
            <a:endParaRPr lang="es-CO" sz="1500" dirty="0">
              <a:solidFill>
                <a:schemeClr val="tx2"/>
              </a:solidFill>
              <a:latin typeface="Verdana" panose="020B0604030504040204" pitchFamily="34" charset="0"/>
              <a:ea typeface="Verdana" panose="020B0604030504040204" pitchFamily="34" charset="0"/>
              <a:cs typeface="Verdana" panose="020B0604030504040204" pitchFamily="34" charset="0"/>
            </a:endParaRPr>
          </a:p>
          <a:p>
            <a:pPr marL="285750" indent="-285750" algn="just">
              <a:buFont typeface="Arial" panose="020B0604020202020204" pitchFamily="34" charset="0"/>
              <a:buChar char="•"/>
            </a:pPr>
            <a:r>
              <a:rPr lang="es-CO" sz="1500" b="1" dirty="0" err="1">
                <a:solidFill>
                  <a:schemeClr val="tx2"/>
                </a:solidFill>
                <a:latin typeface="Verdana" panose="020B0604030504040204" pitchFamily="34" charset="0"/>
                <a:ea typeface="Verdana" panose="020B0604030504040204" pitchFamily="34" charset="0"/>
                <a:cs typeface="Verdana" panose="020B0604030504040204" pitchFamily="34" charset="0"/>
              </a:rPr>
              <a:t>Footer</a:t>
            </a:r>
            <a:r>
              <a:rPr lang="es-CO" sz="1500" dirty="0">
                <a:solidFill>
                  <a:schemeClr val="tx2"/>
                </a:solidFill>
                <a:latin typeface="Verdana" panose="020B0604030504040204" pitchFamily="34" charset="0"/>
                <a:ea typeface="Verdana" panose="020B0604030504040204" pitchFamily="34" charset="0"/>
                <a:cs typeface="Verdana" panose="020B0604030504040204" pitchFamily="34" charset="0"/>
              </a:rPr>
              <a:t>: El elemento </a:t>
            </a:r>
            <a:r>
              <a:rPr lang="es-CO" sz="1500" dirty="0" err="1">
                <a:solidFill>
                  <a:schemeClr val="tx2"/>
                </a:solidFill>
                <a:latin typeface="Verdana" panose="020B0604030504040204" pitchFamily="34" charset="0"/>
                <a:ea typeface="Verdana" panose="020B0604030504040204" pitchFamily="34" charset="0"/>
                <a:cs typeface="Verdana" panose="020B0604030504040204" pitchFamily="34" charset="0"/>
              </a:rPr>
              <a:t>footer</a:t>
            </a:r>
            <a:r>
              <a:rPr lang="es-CO" sz="1500" dirty="0">
                <a:solidFill>
                  <a:schemeClr val="tx2"/>
                </a:solidFill>
                <a:latin typeface="Verdana" panose="020B0604030504040204" pitchFamily="34" charset="0"/>
                <a:ea typeface="Verdana" panose="020B0604030504040204" pitchFamily="34" charset="0"/>
                <a:cs typeface="Verdana" panose="020B0604030504040204" pitchFamily="34" charset="0"/>
              </a:rPr>
              <a:t> se utiliza para indicar el </a:t>
            </a:r>
            <a:r>
              <a:rPr lang="es-CO" sz="1500" dirty="0" err="1">
                <a:solidFill>
                  <a:schemeClr val="tx2"/>
                </a:solidFill>
                <a:latin typeface="Verdana" panose="020B0604030504040204" pitchFamily="34" charset="0"/>
                <a:ea typeface="Verdana" panose="020B0604030504040204" pitchFamily="34" charset="0"/>
                <a:cs typeface="Verdana" panose="020B0604030504040204" pitchFamily="34" charset="0"/>
              </a:rPr>
              <a:t>pié</a:t>
            </a:r>
            <a:r>
              <a:rPr lang="es-CO" sz="1500" dirty="0">
                <a:solidFill>
                  <a:schemeClr val="tx2"/>
                </a:solidFill>
                <a:latin typeface="Verdana" panose="020B0604030504040204" pitchFamily="34" charset="0"/>
                <a:ea typeface="Verdana" panose="020B0604030504040204" pitchFamily="34" charset="0"/>
                <a:cs typeface="Verdana" panose="020B0604030504040204" pitchFamily="34" charset="0"/>
              </a:rPr>
              <a:t> de la página o de una sección. Un pie de página contiene información general acerca de su sección el autor, enlaces a documentos relacionados, datos de derechos de autor etc.</a:t>
            </a:r>
          </a:p>
        </p:txBody>
      </p:sp>
    </p:spTree>
    <p:extLst>
      <p:ext uri="{BB962C8B-B14F-4D97-AF65-F5344CB8AC3E}">
        <p14:creationId xmlns:p14="http://schemas.microsoft.com/office/powerpoint/2010/main" val="11036163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1686</TotalTime>
  <Words>1861</Words>
  <Application>Microsoft Office PowerPoint</Application>
  <PresentationFormat>Panorámica</PresentationFormat>
  <Paragraphs>260</Paragraphs>
  <Slides>24</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24</vt:i4>
      </vt:variant>
    </vt:vector>
  </HeadingPairs>
  <TitlesOfParts>
    <vt:vector size="30" baseType="lpstr">
      <vt:lpstr>Arial</vt:lpstr>
      <vt:lpstr>Calibri</vt:lpstr>
      <vt:lpstr>Roboto</vt:lpstr>
      <vt:lpstr>Tahoma</vt:lpstr>
      <vt:lpstr>Verdana</vt:lpstr>
      <vt:lpstr>Office Theme</vt:lpstr>
      <vt:lpstr>OPERACIÓN DE PROGRAMAS INFORMÁTICOS Y BASES DE DATOS</vt:lpstr>
      <vt:lpstr>PAE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Comunicaciones 1</dc:creator>
  <cp:lastModifiedBy>Eugenio Vera Gomez</cp:lastModifiedBy>
  <cp:revision>41</cp:revision>
  <dcterms:created xsi:type="dcterms:W3CDTF">2022-02-02T16:16:44Z</dcterms:created>
  <dcterms:modified xsi:type="dcterms:W3CDTF">2022-08-03T18:58:58Z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2022-02-02T00:00:00Z</vt:filetime>
  </property>
  <property fmtid="{D5CDD505-2E9C-101B-9397-08002B2CF9AE}" pid="3" name="Creator">
    <vt:lpwstr>Microsoft® PowerPoint® para Microsoft 365</vt:lpwstr>
  </property>
  <property fmtid="{D5CDD505-2E9C-101B-9397-08002B2CF9AE}" pid="4" name="LastSaved">
    <vt:filetime>2022-02-02T00:00:00Z</vt:filetime>
  </property>
</Properties>
</file>